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3" r:id="rId2"/>
    <p:sldId id="264" r:id="rId3"/>
    <p:sldId id="269" r:id="rId4"/>
    <p:sldId id="268" r:id="rId5"/>
    <p:sldId id="256" r:id="rId6"/>
    <p:sldId id="261" r:id="rId7"/>
    <p:sldId id="271" r:id="rId8"/>
    <p:sldId id="290" r:id="rId9"/>
    <p:sldId id="298" r:id="rId10"/>
    <p:sldId id="291" r:id="rId11"/>
    <p:sldId id="292" r:id="rId12"/>
    <p:sldId id="293" r:id="rId13"/>
    <p:sldId id="299" r:id="rId14"/>
    <p:sldId id="280" r:id="rId15"/>
    <p:sldId id="257" r:id="rId16"/>
    <p:sldId id="260" r:id="rId17"/>
    <p:sldId id="272" r:id="rId18"/>
    <p:sldId id="278" r:id="rId19"/>
    <p:sldId id="274" r:id="rId20"/>
    <p:sldId id="275" r:id="rId21"/>
    <p:sldId id="296" r:id="rId22"/>
    <p:sldId id="276" r:id="rId23"/>
    <p:sldId id="287" r:id="rId24"/>
    <p:sldId id="289" r:id="rId25"/>
    <p:sldId id="277" r:id="rId26"/>
    <p:sldId id="300" r:id="rId27"/>
    <p:sldId id="279" r:id="rId28"/>
    <p:sldId id="285" r:id="rId29"/>
    <p:sldId id="273" r:id="rId30"/>
    <p:sldId id="282" r:id="rId31"/>
    <p:sldId id="284" r:id="rId32"/>
    <p:sldId id="281" r:id="rId33"/>
    <p:sldId id="295" r:id="rId34"/>
    <p:sldId id="259" r:id="rId35"/>
    <p:sldId id="265" r:id="rId36"/>
    <p:sldId id="267" r:id="rId37"/>
    <p:sldId id="266" r:id="rId38"/>
    <p:sldId id="270" r:id="rId39"/>
    <p:sldId id="297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55" autoAdjust="0"/>
  </p:normalViewPr>
  <p:slideViewPr>
    <p:cSldViewPr>
      <p:cViewPr>
        <p:scale>
          <a:sx n="81" d="100"/>
          <a:sy n="81" d="100"/>
        </p:scale>
        <p:origin x="-4128" y="-1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97E088-B88A-4247-9D96-7D7FE3219E53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DF3ADE-257A-EE45-9DE0-DF91F2E8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F3ADE-257A-EE45-9DE0-DF91F2E8AD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0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3ADE-257A-EE45-9DE0-DF91F2E8AD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F3ADE-257A-EE45-9DE0-DF91F2E8AD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8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9C92-6FDB-48F2-96A1-345D851D43E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0AE-FC78-419D-A7F5-A5B0D7A4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7316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CLOZAPINE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 </a:t>
            </a:r>
            <a:endParaRPr lang="en-US" sz="5400" i="1" spc="-150" dirty="0">
              <a:solidFill>
                <a:schemeClr val="accent1">
                  <a:lumMod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8" name="Content Placeholder 7" descr="Labryinth.ai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95" r="-41395"/>
          <a:stretch>
            <a:fillRect/>
          </a:stretch>
        </p:blipFill>
        <p:spPr>
          <a:xfrm>
            <a:off x="457200" y="1219200"/>
            <a:ext cx="8229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1600200" y="5715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No longer lost in a labyrinth</a:t>
            </a:r>
          </a:p>
        </p:txBody>
      </p:sp>
    </p:spTree>
    <p:extLst>
      <p:ext uri="{BB962C8B-B14F-4D97-AF65-F5344CB8AC3E}">
        <p14:creationId xmlns:p14="http://schemas.microsoft.com/office/powerpoint/2010/main" val="400183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My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8392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1.  In my practice: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NO SUICIDE  - NO INCARCERATION  - 1 SEIZURE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NO AGRANULOCYTOCIS  - 1 CARDIOMYOPATHY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 elderly patient resolved cardiomyopathy with clozapine withdraw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 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2.  Patient identifying characteristics: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A. Diagnosis of the 105: 1. 65 Schizophrenia spectrum disorder, 2. 21 Bipolar with psychosis, 3. 8 Borderline/ psychosis, 4. 2 PD, 5.1 psychotic depression, 6. 5 Psych NOS, 7. and 3 drug related psychosis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         B. Of the 72 patients active in the practice: 46 with history of Co-occurring Substance Abuse/ 30 now in recovery. In this same group of 72: 37 originally smoked cigarettes and 19 have quit.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           C. 42/105 patients with Anosognosia: 1. 27 remain in practice on clozapine,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9 patients remain on clozapine elsewhere, 6 patients stopped (3 of these lost to f/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u)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3.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2/72 on an additional anti-psychotic, 40 patients on fluvoxamine, and 54 patients on lamotrigine</a:t>
            </a:r>
          </a:p>
        </p:txBody>
      </p:sp>
    </p:spTree>
    <p:extLst>
      <p:ext uri="{BB962C8B-B14F-4D97-AF65-F5344CB8AC3E}">
        <p14:creationId xmlns:p14="http://schemas.microsoft.com/office/powerpoint/2010/main" val="206995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Our Goals – Restore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WE CAN RESTORE OPTIMAL HEALTH – BODY AND MIND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Patient has a sense of purpose and self, enabling 	them 	to form relationships and be a productive 	member of their community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society.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Vital individuals with optimal physical functioning, 	pain free both physically and emotionally enjoying 	long and fulfilling lives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WE CAN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RESTORE HOPE - PATIENT AND FAMI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LY</a:t>
            </a:r>
          </a:p>
        </p:txBody>
      </p:sp>
    </p:spTree>
    <p:extLst>
      <p:ext uri="{BB962C8B-B14F-4D97-AF65-F5344CB8AC3E}">
        <p14:creationId xmlns:p14="http://schemas.microsoft.com/office/powerpoint/2010/main" val="415090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Achieving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5550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1.  Critical first step: know the sufferer and hopefully engage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family.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		Preferably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at the same time. Befriend but be prepared to use AOT if need be.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2.  Often patients are in a lot of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pain -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barriers -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hugs help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3.  Use Xavier’s Amador’s approach of listening, empathizing,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agreeing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and finally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  	partnering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with patient 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(LEAP)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Even with the most burdened patients who have anosognosia, the unawareness of their 		        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		           illness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, I ultimately have had success, but again engage in every way possible (AOT)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4.  Ensure patient feels safe and accepted and have no boundaries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5.  Be an active cheerleader and be a friend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Recognize that road to recovery will almost always have a few detours. This helps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		everyone relax and know that even if “they screw up” you will never abandon them 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6.  Always be available and make sure patient has information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Both family and patient need to know that they can always reach me in times of need.  All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my patients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		get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my cell # and e-mail. Compassion and Availability really goes a long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way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. Everyone leaves my office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		with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the treatment note. I share also with the family.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7.  Optimism is essential: Your belief combats learned hopelessness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8.  Next step: USE CLOZAPINE 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As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I have demonstrated over the last 11 years, Clozapine can be managed so side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quite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		           tolerable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, and certain other medicines and modalities augment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recovery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 (rational polypharmacy and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	      	           that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does not include other antipsychotics)</a:t>
            </a:r>
          </a:p>
        </p:txBody>
      </p:sp>
    </p:spTree>
    <p:extLst>
      <p:ext uri="{BB962C8B-B14F-4D97-AF65-F5344CB8AC3E}">
        <p14:creationId xmlns:p14="http://schemas.microsoft.com/office/powerpoint/2010/main" val="292107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85ABA-A2DB-47AB-8B80-0E3EF6E7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Benefit/ Risk Death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A5D16-93EF-4BC7-A1AF-908CCFE3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First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year of psychotic illness risk of death 24-89X general population aged 16-30. Overall lifetime suicide risk for psychotic spectrum illness is 50% attempt and10 % completion (3-5 % in the first year). Clozapine reduces this risk by 80-90% compared to first generation antipsychotics. (38% with olanzapine) Survival is increased by 380-900 in 10,000 treated with clozapine. 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Agranulocytosis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Risk is 0.3% to 0.8%. Risk of death with this is 2.7- 3.1%. Overall mortality is 1-2.5 in 10,000 patients treated with clozapine.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90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- 95% of this risk occurs in the first 18 weeks.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. Risk of death by agranulocytosis is no more than other antipsychotics after the first 6 months of treatment.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: Iceland where they do not monitor: MVA risk of death 0.22 % over 40 years and clozapine less than 1/10 of this.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Life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expectancy: Psychosis 20-25 years less than the general population and clozapine decreases cigarette and drug use. Which on average decrease life expectancy over 14 years</a:t>
            </a:r>
            <a:r>
              <a:rPr lang="en-US" sz="2000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8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First?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1.  This is what I believe. Why? Change the disease!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2.  Early treatment leads to best outcomes.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Including best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survival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3.  More effective the earlier it is used (decrease DUP) Better 	compliance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  Decrease early suicide (24Xmortality first year)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5.  Decrease early aggression (12% serious violence)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6.  Superior in adherence, QOL, patient satisfaction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7.  Reduces drug and cigarette abuse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8.  Responds better to psychosocial support and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best robust meaningful recovery. Minimize DUP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36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Under Utilization</a:t>
            </a: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65000"/>
              <a:buNone/>
              <a:defRPr/>
            </a:pPr>
            <a:r>
              <a:rPr lang="en-US" sz="4900" kern="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1.  Clozapine initiation rates low</a:t>
            </a:r>
          </a:p>
          <a:p>
            <a:pPr marL="457200" lvl="1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FF9900"/>
              </a:buClr>
              <a:buSzPct val="65000"/>
              <a:buNone/>
              <a:defRPr/>
            </a:pPr>
            <a:r>
              <a:rPr lang="en-US" sz="4900" kern="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A.  Full cohort (2.5%)</a:t>
            </a:r>
          </a:p>
          <a:p>
            <a:pPr marL="457200" lvl="1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FF9900"/>
              </a:buClr>
              <a:buSzPct val="65000"/>
              <a:buNone/>
              <a:defRPr/>
            </a:pPr>
            <a:r>
              <a:rPr lang="en-US" sz="4900" kern="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B.   Patients with service patterns compatible 		 	with treatment resistance (5.5%) Should be 			close to 100%.</a:t>
            </a:r>
          </a:p>
          <a:p>
            <a:pPr marL="0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65000"/>
              <a:buNone/>
              <a:defRPr/>
            </a:pPr>
            <a:r>
              <a:rPr lang="en-US" sz="4900" kern="0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charset="0"/>
              </a:rPr>
              <a:t>2.   Local treatment culture among the strongest 	predictors for clozapine initiation</a:t>
            </a:r>
          </a:p>
          <a:p>
            <a:pPr marL="0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65000"/>
              <a:buNone/>
              <a:defRPr/>
            </a:pPr>
            <a:r>
              <a:rPr lang="en-US" sz="4900" kern="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3.   Some predictors follow expectations (service use, 	treatment resistance)</a:t>
            </a:r>
          </a:p>
          <a:p>
            <a:pPr marL="0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65000"/>
              <a:buNone/>
              <a:defRPr/>
            </a:pPr>
            <a:r>
              <a:rPr lang="en-US" sz="4900" kern="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4.   Some predictors raise questions (diabetes, 	 	substance use, self harm, HIV, race/ethnicity, 	geographic variation/treatment culture)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65000"/>
              <a:buFont typeface="+mj-lt"/>
              <a:buAutoNum type="arabicPeriod"/>
              <a:defRPr/>
            </a:pPr>
            <a:endParaRPr lang="en-US" sz="2400" kern="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65000"/>
              <a:buFont typeface="+mj-lt"/>
              <a:buAutoNum type="arabicPeriod"/>
              <a:defRPr/>
            </a:pPr>
            <a:endParaRPr lang="en-US" sz="2400" kern="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7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1" t="1373" r="1495" b="2129"/>
          <a:stretch/>
        </p:blipFill>
        <p:spPr bwMode="auto">
          <a:xfrm>
            <a:off x="326570" y="317500"/>
            <a:ext cx="8509001" cy="6250214"/>
          </a:xfrm>
          <a:prstGeom prst="rect">
            <a:avLst/>
          </a:prstGeom>
          <a:noFill/>
          <a:ln w="762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93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Barriers to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 50% of patients with anosognosia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  Insane laws/no true insurance parity no access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3.   9-12 million people with psychosis spectrum disorders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 Biggest psychiatric providers are jails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5.   Chronically Homeless (Miami 85% suffer from  persistent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severe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mental illness)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6.   Poor Psychiatric Training in clozapine use and the low 	expectations for meaningful recovery in the Psychiatric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Community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Poor understanding of risks and benefits.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This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must change. Psychiatrists must be “real doctors”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	I have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hope!</a:t>
            </a:r>
          </a:p>
        </p:txBody>
      </p:sp>
    </p:spTree>
    <p:extLst>
      <p:ext uri="{BB962C8B-B14F-4D97-AF65-F5344CB8AC3E}">
        <p14:creationId xmlns:p14="http://schemas.microsoft.com/office/powerpoint/2010/main" val="247407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Clozapine Routine Medical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 Thorough physical with a body mass index and  	orthostatic blood pressures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  Baseline brain MRI (If financially feasible)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3.   Baseline echo and EKG and periodic follow up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 Baseline and follow CBC with absolute neutrophil 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	 counts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chem panels including renal 	and liver 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	 	 function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test, lipids, thyroid function,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Glycohgb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 urine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toxicology, immune/infect w/u, TDM is critical!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5.   In those with tachycardia serum BNPs and Troponins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6.   For those with dual diagnosis urine and serum tox 	 	 screens and cotinine levels every visit</a:t>
            </a:r>
          </a:p>
        </p:txBody>
      </p:sp>
    </p:spTree>
    <p:extLst>
      <p:ext uri="{BB962C8B-B14F-4D97-AF65-F5344CB8AC3E}">
        <p14:creationId xmlns:p14="http://schemas.microsoft.com/office/powerpoint/2010/main" val="341155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Slow titration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 Get to therapeutic levels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3.  See the patient every week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Shift to bedtime dosing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</a:t>
            </a:r>
          </a:p>
        </p:txBody>
      </p:sp>
      <p:pic>
        <p:nvPicPr>
          <p:cNvPr id="5" name="Picture 4" descr="stethaso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2132">
            <a:off x="4417760" y="1625348"/>
            <a:ext cx="4385046" cy="52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6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077200" cy="1219200"/>
          </a:xfrm>
        </p:spPr>
        <p:txBody>
          <a:bodyPr>
            <a:normAutofit fontScale="90000"/>
          </a:bodyPr>
          <a:lstStyle/>
          <a:p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4000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My son Daniel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9"/>
          <a:stretch/>
        </p:blipFill>
        <p:spPr>
          <a:xfrm>
            <a:off x="2743200" y="1295400"/>
            <a:ext cx="3581400" cy="3919540"/>
          </a:xfrm>
          <a:prstGeom prst="rect">
            <a:avLst/>
          </a:prstGeom>
          <a:ln w="76200" cap="sq" cmpd="sng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3535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Predictable Side Effects and </a:t>
            </a:r>
            <a:br>
              <a:rPr lang="en-US" spc="-15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How to Avoid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724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Weight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Gain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: Add diet and Metformin early  consider SGLT2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inhibitors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High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Triglycerides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: Add statins and omega 3 and fibrates (fenofibrate)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Metabolic Syndrome and Diabetes: Add Metformin, SGLT2 inhibitors, high  dose Zantac, plant based diet 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exercise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Sinus Tachycardia: Add Beta Blockade Propranolol or in those with pulmonary disease Metoprolol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Seizure Prevention: Add Either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Lamictal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or Gabapentin or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Topiramate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or when violent Valproate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Drooling: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Add .06% Ipatropium Nasal Spray and consider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Glycopyrrolate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and elevate the head of the bed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Predictable Side Effects and </a:t>
            </a:r>
            <a:br>
              <a:rPr lang="en-US" spc="-15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How to Avoid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+mj-lt"/>
              <a:buAutoNum type="arabicPeriod" startAt="7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Constipation: Hydrate with water and coffee, cathartics(Dulcolax and Senna), 	stool softeners (Colace),  laxatives (MOM, lactulose,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Miralax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), Linaclotide and 	 Acarbose in those that can tolerate the flatulence. Remedy the problem which is a slow transit time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 startAt="7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Neutropenia draw blood in the afternoon and exercise before bloods. Consider lithium and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granulcoyte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CSF. Recognize BEN</a:t>
            </a:r>
          </a:p>
          <a:p>
            <a:pPr>
              <a:lnSpc>
                <a:spcPct val="120000"/>
              </a:lnSpc>
              <a:buFont typeface="+mj-lt"/>
              <a:buAutoNum type="arabicPeriod" startAt="7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Nocturia Use DDAVP start with 0.2 mg at bed and try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psudofed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buFont typeface="+mj-lt"/>
              <a:buAutoNum type="arabicPeriod" startAt="7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Hypotension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Florinef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(hydrocortisone) start at 0.1 mg daily</a:t>
            </a:r>
          </a:p>
          <a:p>
            <a:pPr>
              <a:lnSpc>
                <a:spcPct val="120000"/>
              </a:lnSpc>
              <a:buFont typeface="+mj-lt"/>
              <a:buAutoNum type="arabicPeriod" startAt="7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Nausea and vomiting early use of ondansetron (Zofran)</a:t>
            </a:r>
          </a:p>
        </p:txBody>
      </p:sp>
    </p:spTree>
    <p:extLst>
      <p:ext uri="{BB962C8B-B14F-4D97-AF65-F5344CB8AC3E}">
        <p14:creationId xmlns:p14="http://schemas.microsoft.com/office/powerpoint/2010/main" val="160729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Enhancing Clozapine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Cognitive enhancement: donepezil,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</a:rPr>
              <a:t>memantine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</a:rPr>
              <a:t>modafanil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</a:rPr>
              <a:t>nuvigil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, Amantadine, and consider fluvoxamine</a:t>
            </a:r>
            <a:endParaRPr lang="en-US" sz="3400" spc="-15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Concomitant mood disorder and OCD add SSRI (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</a:rPr>
              <a:t>ie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 Lexapro) and cognitive behavioral therapy, trial of Bupropion Very Carefully consider fluvoxamine (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</a:rPr>
              <a:t>luvox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Socialization social skills and fountain house. Befriend no barriers between the provider and the family and patient.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Educational, vocational support, cognitive and dialectical behavioral therapy and cognitive enhancement programs. We have just hired a social worker to help.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Family therapy and in the dual diagnosis addiction treatment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Exercise and Engagement is critical: Every Saturday morning I have my willing patients and families come to my house for a run and seasonally swim. The House is magic in fostering acceptance, engagement, and trust.  It has taken the therapeutic relationship to another level. Normalization, socialization, and befriending in a non medical environment value cannot be overestimated. Even the texting helps.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2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Diet - Drink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NEVER drink your calories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soda   NO juice   NO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alcohol</a:t>
            </a:r>
          </a:p>
          <a:p>
            <a:pPr marL="0" indent="0">
              <a:buNone/>
            </a:pP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Drink 3 liters of water or coffee daily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-4 cups coffee to suppress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appetite</a:t>
            </a:r>
          </a:p>
          <a:p>
            <a:pPr marL="400050" lvl="1" indent="0">
              <a:buNone/>
            </a:pP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Milk: Almond milk or skim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pPr marL="457200" indent="-457200">
              <a:buAutoNum type="arabicPeriod" startAt="3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Sweetners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 Stevia or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Splenda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2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 descr="mazecu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09">
            <a:off x="5859552" y="1847322"/>
            <a:ext cx="282367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09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Diet - Eat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2590800" cy="30192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BREAKFAST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High fiber cereal </a:t>
            </a:r>
            <a:r>
              <a:rPr lang="en-US" i="1" dirty="0">
                <a:solidFill>
                  <a:schemeClr val="bg1"/>
                </a:solidFill>
              </a:rPr>
              <a:t>or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Eggs, (Veg omelet) </a:t>
            </a:r>
            <a:r>
              <a:rPr lang="en-US" i="1" dirty="0">
                <a:solidFill>
                  <a:schemeClr val="bg1"/>
                </a:solidFill>
              </a:rPr>
              <a:t>or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Oatmeal with raisins</a:t>
            </a:r>
          </a:p>
          <a:p>
            <a:pPr>
              <a:lnSpc>
                <a:spcPct val="6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Coffee </a:t>
            </a:r>
            <a:r>
              <a:rPr lang="en-US" i="1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tea </a:t>
            </a:r>
          </a:p>
          <a:p>
            <a:pPr>
              <a:lnSpc>
                <a:spcPct val="6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Milks: Almond </a:t>
            </a:r>
            <a:r>
              <a:rPr lang="en-US" i="1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Skim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</a:rPr>
              <a:t>Sweetners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Steevia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	     </a:t>
            </a:r>
            <a:r>
              <a:rPr lang="en-US" dirty="0" err="1">
                <a:solidFill>
                  <a:schemeClr val="bg1"/>
                </a:solidFill>
              </a:rPr>
              <a:t>Splenda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1676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Eat 3 meals a day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Avoid all simple processed carbohydrates 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	NO cookies, candy, chips, dips, cakes, ice cream, donuts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	Minimize bread, pasta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(whole grain only)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and rice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(small portion brown rice only)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2971800"/>
            <a:ext cx="2667000" cy="18004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LUNCH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Non tropical fruit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chemeClr val="bg1"/>
                </a:solidFill>
              </a:rPr>
              <a:t>Blueberries, strawberries, blackberries, apples, plums or pears.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Greek yogurt </a:t>
            </a:r>
            <a:r>
              <a:rPr lang="en-US" sz="1400" i="1" dirty="0">
                <a:solidFill>
                  <a:schemeClr val="bg1"/>
                </a:solidFill>
              </a:rPr>
              <a:t>100-160cal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181600"/>
            <a:ext cx="2667000" cy="1470146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SNACK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Unsalted nuts </a:t>
            </a:r>
            <a:r>
              <a:rPr lang="en-US" i="1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fruit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chemeClr val="bg1"/>
                </a:solidFill>
              </a:rPr>
              <a:t>Blueberries, strawberries, blackberries, apples, plums or pears.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2971800"/>
            <a:ext cx="2590800" cy="37025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DINNER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Garden salad </a:t>
            </a:r>
            <a:r>
              <a:rPr lang="en-US" sz="1400" i="1" dirty="0">
                <a:solidFill>
                  <a:schemeClr val="bg1"/>
                </a:solidFill>
              </a:rPr>
              <a:t>with only vegetables &amp; a light low salt dressing spritzed on.</a:t>
            </a:r>
          </a:p>
          <a:p>
            <a:pPr>
              <a:lnSpc>
                <a:spcPct val="6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Vegetable </a:t>
            </a:r>
            <a:r>
              <a:rPr lang="en-US" sz="1400" i="1" dirty="0">
                <a:solidFill>
                  <a:schemeClr val="bg1"/>
                </a:solidFill>
              </a:rPr>
              <a:t>like broccoli, </a:t>
            </a:r>
            <a:r>
              <a:rPr lang="en-US" sz="1400" i="1" dirty="0" err="1">
                <a:solidFill>
                  <a:schemeClr val="bg1"/>
                </a:solidFill>
              </a:rPr>
              <a:t>brussel</a:t>
            </a:r>
            <a:r>
              <a:rPr lang="en-US" sz="1400" i="1" dirty="0">
                <a:solidFill>
                  <a:schemeClr val="bg1"/>
                </a:solidFill>
              </a:rPr>
              <a:t> sprouts, string beans, spinach, or cauliflower. </a:t>
            </a:r>
          </a:p>
          <a:p>
            <a:pPr>
              <a:lnSpc>
                <a:spcPct val="6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Protein </a:t>
            </a:r>
            <a:r>
              <a:rPr lang="en-US" sz="1400" i="1" dirty="0">
                <a:solidFill>
                  <a:schemeClr val="bg1"/>
                </a:solidFill>
              </a:rPr>
              <a:t>6-8 ounce of fish, poultry, pork, tofu, </a:t>
            </a:r>
            <a:r>
              <a:rPr lang="en-US" sz="1400" i="1" dirty="0" err="1">
                <a:solidFill>
                  <a:schemeClr val="bg1"/>
                </a:solidFill>
              </a:rPr>
              <a:t>setain</a:t>
            </a:r>
            <a:r>
              <a:rPr lang="en-US" sz="1400" i="1" dirty="0">
                <a:solidFill>
                  <a:schemeClr val="bg1"/>
                </a:solidFill>
              </a:rPr>
              <a:t>. or </a:t>
            </a:r>
            <a:r>
              <a:rPr lang="en-US" sz="1400" i="1" spc="-150" dirty="0">
                <a:solidFill>
                  <a:schemeClr val="bg1"/>
                </a:solidFill>
              </a:rPr>
              <a:t>a legume : </a:t>
            </a:r>
            <a:r>
              <a:rPr lang="en-US" sz="1400" i="1" dirty="0">
                <a:solidFill>
                  <a:schemeClr val="bg1"/>
                </a:solidFill>
              </a:rPr>
              <a:t>lentils</a:t>
            </a:r>
            <a:r>
              <a:rPr lang="en-US" sz="1400" i="1" spc="-150" dirty="0">
                <a:solidFill>
                  <a:schemeClr val="bg1"/>
                </a:solidFill>
              </a:rPr>
              <a:t>, chick peas etc.</a:t>
            </a:r>
          </a:p>
          <a:p>
            <a:pPr>
              <a:lnSpc>
                <a:spcPct val="60000"/>
              </a:lnSpc>
            </a:pPr>
            <a:endParaRPr lang="en-US" sz="1400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Non tropical fruit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P450 1A2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Cigarettes dramatically lower clozapine 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A.  Stopping dramatically raises levels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B.  Hydrocarbons &amp; coal tars stimulate 						metabolism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C. Nicotine has no affect</a:t>
            </a:r>
          </a:p>
          <a:p>
            <a:pPr marL="457200" indent="-457200">
              <a:lnSpc>
                <a:spcPct val="120000"/>
              </a:lnSpc>
              <a:buAutoNum type="arabicPeriod" startAt="2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Caffeine - the more you drink the higher the levels  		Keep it steady</a:t>
            </a:r>
          </a:p>
          <a:p>
            <a:pPr marL="457200" indent="-457200">
              <a:lnSpc>
                <a:spcPct val="120000"/>
              </a:lnSpc>
              <a:buAutoNum type="arabicPeriod" startAt="2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aware of drug interactions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i.e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quinolones increase levels</a:t>
            </a:r>
          </a:p>
        </p:txBody>
      </p:sp>
      <p:pic>
        <p:nvPicPr>
          <p:cNvPr id="10" name="Picture 9" descr="cigeret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53000"/>
            <a:ext cx="330732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29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AC73D-8AFC-4697-9A1C-9051008F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Luvox and Clozapine/TDM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359B1-8D8B-426F-8EC7-7A00A5B7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24400"/>
          </a:xfrm>
        </p:spPr>
        <p:txBody>
          <a:bodyPr>
            <a:normAutofit/>
          </a:bodyPr>
          <a:lstStyle/>
          <a:p>
            <a:pPr marL="1828800" lvl="3" indent="-457200">
              <a:buFont typeface="+mj-lt"/>
              <a:buAutoNum type="arabicPeriod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Rationale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Block CYp1A2 to increase ratio of clozapine/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norclozapine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for better efficacy and less side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39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patients data: Baseline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cloz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norcloz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449/305 = 1.47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After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fluvox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cloz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norcloz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682/239 = 2.6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Improvement in sedation, sleep time, weight, sialorrhea, positive and negative symptoms.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Able to take a subset of 11highly resistant patients. All are maintained with clozapine levels over 1000. 1 is working, 5 are full time students, 4 are in PROs programs, and the other attends a club house and is drug free for the first time in 20 years. I patient hospitalized after a medical error.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Only 1 seizure all patients maintained on Lamotrigine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70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Clinic - The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Generalize the model: maybe OMH will give us an opportunity to train OMH Psychiatrists on site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 Psychiatric MD or NP adept in medicine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Full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time psychiatric internist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Psychologist or psychiatric social worker for CBT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Social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workers for case management and housing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Peer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specialist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Social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/work club house (Fountain House)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/  	Befriending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normalizing  create a community.</a:t>
            </a:r>
          </a:p>
          <a:p>
            <a:pPr>
              <a:lnSpc>
                <a:spcPct val="120000"/>
              </a:lnSpc>
              <a:buAutoNum type="arabicPeriod" startAt="7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927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Clinic - The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8.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Exercise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training and nutrition support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9.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Family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support and education/LEAP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10. Cognitive  enhancement therapy with social skills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	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dialectical therapy and job training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Full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supported housing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12. Substance abuse intervention for cigarettes,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	      	     drugs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and alcohol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13. Pet therapy (dogs matter)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14. Full Biopsychosocial model: Only goal Recovery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5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Work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287962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 New laws Improve AOT/HIPAA/Rationale REMS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  Improve and implement existing programs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3.   Stop Professional stigma: Robust recovery is the norm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 Early intervention and awareness Prodrome is high risk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5.   L.E.A.P./Befriending/Family Involvement/Team Sport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6.   Effective integrated treatment using clozapine as 		 	 the foundation with appropriate wrap around services</a:t>
            </a:r>
          </a:p>
          <a:p>
            <a:pPr marL="457200" indent="-457200">
              <a:lnSpc>
                <a:spcPct val="140000"/>
              </a:lnSpc>
              <a:buAutoNum type="arabicPeriod" startAt="7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Develop a long acting intramuscular clozapine</a:t>
            </a:r>
          </a:p>
          <a:p>
            <a:pPr marL="457200" indent="-457200">
              <a:lnSpc>
                <a:spcPct val="140000"/>
              </a:lnSpc>
              <a:buAutoNum type="arabicPeriod" startAt="7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Demonstrate that it is all cost effective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400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sz="4000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Daniel, </a:t>
            </a: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15</a:t>
            </a:r>
            <a:r>
              <a:rPr lang="en-US" sz="4000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 with family and voices</a:t>
            </a:r>
            <a:endParaRPr lang="en-US" i="1" spc="-150" dirty="0">
              <a:solidFill>
                <a:schemeClr val="accent1">
                  <a:lumMod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600200" y="1600200"/>
            <a:ext cx="5943600" cy="3352800"/>
          </a:xfrm>
          <a:ln w="76200" cmpd="sng">
            <a:solidFill>
              <a:schemeClr val="accent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79693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149"/>
            <a:ext cx="8458200" cy="1289333"/>
          </a:xfrm>
          <a:solidFill>
            <a:srgbClr val="376092"/>
          </a:solidFill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  <a:solidFill>
            <a:srgbClr val="376092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</a:rPr>
              <a:t>1.  It is broken and fragmented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</a:rPr>
              <a:t>2.  People are suffering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</a:rPr>
              <a:t>3.  We can do better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 4.  We just need the will</a:t>
            </a:r>
          </a:p>
        </p:txBody>
      </p:sp>
      <p:pic>
        <p:nvPicPr>
          <p:cNvPr id="6" name="Picture 5" descr="broken br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50" y="1475232"/>
            <a:ext cx="39514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e brain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3204" y="1476396"/>
            <a:ext cx="3189385" cy="3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3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First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5029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1.   Real world study in R.A.I.S.E. format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2.   Use the same protocols clozapine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usual first line 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 	       	antipsychotics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3.   Track neuroimaging, hospitalizations, social history with GAF 	from investigators, self report and when available family 	report. 	Employment and educational history, metabolic 	parameters including weight, lipids and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glycohemoglobins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	as a measure for glucose intolerance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5.   2 year initial reporting and follow longer longitudinally for a 	minimum of 5 years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6.   Develop IM Clozapine</a:t>
            </a:r>
          </a:p>
        </p:txBody>
      </p:sp>
    </p:spTree>
    <p:extLst>
      <p:ext uri="{BB962C8B-B14F-4D97-AF65-F5344CB8AC3E}">
        <p14:creationId xmlns:p14="http://schemas.microsoft.com/office/powerpoint/2010/main" val="1384162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Diet - Drink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NEVER drink your calories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soda   NO juice   NO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alcohol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Drink 3 liters of water or coffee daily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-4 cups coffee to suppress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appetite</a:t>
            </a:r>
          </a:p>
          <a:p>
            <a:pPr marL="400050" lvl="1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Milk: Almond milk or skim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pPr marL="457200" indent="-457200">
              <a:buAutoNum type="arabicPeriod" startAt="3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Sweetners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 Stevia or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Splenda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2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 descr="coff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22" y="2133600"/>
            <a:ext cx="330587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47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784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Clozapine Use Among  Adult Medicaid Beneficiaries With Schizophrenia (N=629,809)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447800"/>
            <a:ext cx="7772400" cy="502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      		      </a:t>
            </a:r>
            <a:r>
              <a:rPr lang="en-US" sz="1800" u="sng" dirty="0">
                <a:solidFill>
                  <a:schemeClr val="bg1"/>
                </a:solidFill>
              </a:rPr>
              <a:t>2015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      Number of OP Visits for Schizophrenia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0-9					1.7%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10-29				2.3%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30-49				3.3%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u="sng" dirty="0">
                <a:solidFill>
                  <a:schemeClr val="bg1"/>
                </a:solidFill>
              </a:rPr>
              <a:t>50+					3.7%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      Mental Health Hospital Admissions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0					1.9%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1					2.7%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2					3.3%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3					3.8%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u="sng" dirty="0">
                <a:solidFill>
                  <a:schemeClr val="bg1"/>
                </a:solidFill>
              </a:rPr>
              <a:t>4+					4.2%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     Treatment resistance			5.5%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     </a:t>
            </a:r>
            <a:r>
              <a:rPr lang="en-US" sz="1800" u="sng" dirty="0">
                <a:solidFill>
                  <a:schemeClr val="bg1"/>
                </a:solidFill>
              </a:rPr>
              <a:t>No treatment resistance		2.5%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u="sng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</a:rPr>
              <a:t>        Stroup, Gerhard, Huang, Crystal, </a:t>
            </a:r>
            <a:r>
              <a:rPr lang="en-US" sz="1200" dirty="0" err="1">
                <a:solidFill>
                  <a:schemeClr val="bg1"/>
                </a:solidFill>
              </a:rPr>
              <a:t>Olfson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19800" y="1676400"/>
            <a:ext cx="236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endParaRPr lang="en-US" kern="0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  <a:cs typeface="ＭＳ Ｐゴシック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HR (95%CI)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endParaRPr lang="en-US" kern="0" dirty="0">
              <a:solidFill>
                <a:schemeClr val="bg1"/>
              </a:solidFill>
              <a:ea typeface="ＭＳ Ｐゴシック" pitchFamily="34" charset="-128"/>
              <a:cs typeface="ＭＳ Ｐゴシック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1.0	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1.32 (1.23-1.42)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1.77 (1.57-1.98)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2.06 (1.82-2.33)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endParaRPr lang="en-US" kern="0" dirty="0">
              <a:solidFill>
                <a:schemeClr val="bg1"/>
              </a:solidFill>
              <a:ea typeface="ＭＳ Ｐゴシック" pitchFamily="34" charset="-128"/>
              <a:cs typeface="ＭＳ Ｐゴシック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1.0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1.19 (1.11-1.27)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1.36 (1.25-1.48)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1.51 (1.35-1.68)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1.62 (1.41-1.87)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endParaRPr lang="en-US" kern="0" dirty="0">
              <a:solidFill>
                <a:schemeClr val="bg1"/>
              </a:solidFill>
              <a:ea typeface="ＭＳ Ｐゴシック" pitchFamily="34" charset="-128"/>
              <a:cs typeface="ＭＳ Ｐゴシック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1.92 (1.83-2.03)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65000"/>
              <a:defRPr/>
            </a:pPr>
            <a:r>
              <a:rPr lang="en-US" kern="0" dirty="0">
                <a:solidFill>
                  <a:schemeClr val="bg1"/>
                </a:solidFill>
                <a:ea typeface="ＭＳ Ｐゴシック" pitchFamily="34" charset="-128"/>
                <a:cs typeface="ＭＳ Ｐゴシック" charset="0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77287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/>
            </a:r>
            <a:b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</a:br>
            <a:r>
              <a:rPr lang="en-US" sz="4000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Daniel, </a:t>
            </a: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5</a:t>
            </a:r>
            <a:r>
              <a:rPr lang="en-US" sz="4000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 years old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r="17384" b="13327"/>
          <a:stretch/>
        </p:blipFill>
        <p:spPr>
          <a:xfrm>
            <a:off x="1752600" y="1371600"/>
            <a:ext cx="5589216" cy="4038600"/>
          </a:xfrm>
          <a:ln w="76200" cmpd="sng">
            <a:solidFill>
              <a:schemeClr val="accent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64554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Daniel at 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13326" r="12495" b="9497"/>
          <a:stretch/>
        </p:blipFill>
        <p:spPr>
          <a:xfrm>
            <a:off x="2286000" y="1752600"/>
            <a:ext cx="4505768" cy="3447740"/>
          </a:xfrm>
          <a:ln w="76200" cmpd="sng">
            <a:solidFill>
              <a:schemeClr val="accent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55040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Daniel at </a:t>
            </a:r>
            <a:r>
              <a:rPr lang="en-US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22</a:t>
            </a:r>
            <a:endParaRPr lang="en-US" sz="4900" i="1" spc="-150" dirty="0">
              <a:solidFill>
                <a:schemeClr val="accent1">
                  <a:lumMod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8371" r="10602" b="2111"/>
          <a:stretch/>
        </p:blipFill>
        <p:spPr>
          <a:xfrm>
            <a:off x="1371600" y="1752600"/>
            <a:ext cx="6350885" cy="3352800"/>
          </a:xfrm>
          <a:ln w="76200" cmpd="sng">
            <a:solidFill>
              <a:schemeClr val="accent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63562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3152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  Most effective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2.  Reduces suicide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3.  Reduces violent behavior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4.  Reduces substance abuse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5.  Allows patients to robustly participate and 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    succeed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 physical, social and cognitive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    rehabilitation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6.  Best acceptance, lowest discontinuation,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best survival</a:t>
            </a:r>
          </a:p>
        </p:txBody>
      </p:sp>
    </p:spTree>
    <p:extLst>
      <p:ext uri="{BB962C8B-B14F-4D97-AF65-F5344CB8AC3E}">
        <p14:creationId xmlns:p14="http://schemas.microsoft.com/office/powerpoint/2010/main" val="2946462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0A6D0-7028-456B-A3EA-F689551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My Patients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i="1" spc="-150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Daniel with his twin sisters</a:t>
            </a:r>
            <a:endParaRPr lang="en-US" i="1" spc="-150" dirty="0">
              <a:solidFill>
                <a:schemeClr val="accent1">
                  <a:lumMod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5" b="22723"/>
          <a:stretch/>
        </p:blipFill>
        <p:spPr>
          <a:xfrm>
            <a:off x="2209800" y="1676400"/>
            <a:ext cx="4638490" cy="3505200"/>
          </a:xfrm>
          <a:ln w="76200">
            <a:solidFill>
              <a:schemeClr val="accent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9911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7525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CLOZAPINE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Evidence Based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8001000" cy="312420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</a:p>
          <a:p>
            <a:endParaRPr lang="en-US" sz="3600" i="1" dirty="0">
              <a:solidFill>
                <a:schemeClr val="accent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sz="3600" i="1" dirty="0">
              <a:solidFill>
                <a:schemeClr val="accent1">
                  <a:lumMod val="50000"/>
                </a:schemeClr>
              </a:solidFill>
              <a:latin typeface="Georgia"/>
              <a:cs typeface="Georgia"/>
            </a:endParaRPr>
          </a:p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rPr>
              <a:t>Daniel out of the Minotaur’s maze</a:t>
            </a:r>
          </a:p>
        </p:txBody>
      </p:sp>
      <p:pic>
        <p:nvPicPr>
          <p:cNvPr id="4" name="Picture 3" descr="maze br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4192" y="1320608"/>
            <a:ext cx="3447347" cy="47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30480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Clozapine: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Historical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Perspective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Clozapine has always challenged the mental health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458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1950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’s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Synthesized in 1958. Not long after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thorazine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FDA approved in 1953. First Pharma “Blockbuster”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1960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Patented in 1960; Patients and family loved it. Psychiatry stuck on dopamine and not widely used.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1989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FDA approved in 1989 after held to unprecedented standard: demonstrating marked improvement in treatment refractory population when compared to standard of care. Sandoz tried to bundle and cost prohibitive so medication restricted and rationed</a:t>
            </a:r>
          </a:p>
        </p:txBody>
      </p:sp>
    </p:spTree>
    <p:extLst>
      <p:ext uri="{BB962C8B-B14F-4D97-AF65-F5344CB8AC3E}">
        <p14:creationId xmlns:p14="http://schemas.microsoft.com/office/powerpoint/2010/main" val="8020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Clozapine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Agranulocytosis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Seizures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Intractable weight gain with diabetes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Unremitting sedation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Drooling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Intractable constipation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Myocarditis and heart failure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Rebound psychosis if withdrawn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Venous Thromboembolism (VTE)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Pulmonary Infection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5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My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534400" cy="55211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Treating over 200 patients with PSMI as of 2/1/2019</a:t>
            </a:r>
          </a:p>
          <a:p>
            <a:pPr marL="514350" indent="-514350">
              <a:buAutoNum type="arabicPeriod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Co-management of 170 individuals treated with Clozapine since 2008.  In practice 105 and 67 at Bronx State (employed as clozapine consultant )</a:t>
            </a:r>
          </a:p>
          <a:p>
            <a:pPr marL="514350" indent="-514350">
              <a:buAutoNum type="arabicPeriod" startAt="2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3.	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of 2/1/2019:  Responsible for 72 in the practice. 70 in practice on Clozapine REMS (Risk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	 Evaluation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and Mitigation Strategies FDA program no blood no drug). 13 seen in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practice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remain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on clozapine but presently followed elsewhere. Therefore: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4.	Written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clozapine for 105 individuals and documented 85/105 remain on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clozapine.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other 20:</a:t>
            </a:r>
            <a:endParaRPr lang="en-US" sz="1400" spc="-15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  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A.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6 Lost to follow up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B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8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patients withdrew in the first 3 months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C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4 patients withdrawn by physician (all of these patients had BPD)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D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2 patients expired (both of these patients were elderly with PD)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E.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In the 93 living patients with a known outcome  85/93 remain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on clozapine (91.4%). As of this review only 1 patient with intolerable outcome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1400" dirty="0" smtClean="0"/>
              <a:t>5.	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Meaningful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Recovery in patients with over 3 months continuously on clozapine (defined as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being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work, or retired):  48/72: 30 patients work, 14 patients are in school, and 4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retired. In addition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of the other 24 patients 10 are in PROS programs Personalized Recovery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	Oriented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Services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) or involved in a Club House.  Recovery over 80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7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675E6-0C2A-404E-A001-7C8DD64B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My Patients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96E0AE-8AA9-4CF7-8576-DC6C9E95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AutoNum type="arabicPeriod" startAt="6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 Hospitalization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rate is minimal: With 1800 months(150 patient yeas) of clozapine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 	there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have been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patients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hospitalized for a total of 5 months (0.67% of time on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therapy)</a:t>
            </a:r>
          </a:p>
          <a:p>
            <a:pPr>
              <a:lnSpc>
                <a:spcPct val="110000"/>
              </a:lnSpc>
              <a:buAutoNum type="arabicPeriod" startAt="6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7.	Weight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assessment in 74 patients with follow up over 3 months (significant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 	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weight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change defined as greater than 10 pounds)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34 with weight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loss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B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25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 change, (59/74 80%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15 (20%) with weight gain (31 patients had less than 3 months f/u and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		were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excluded from this analysis, of this 2 with weight gain and the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remainder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without change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8.	Other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Adverse Outcome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1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cardiomyopathy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B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.  1 seizure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1 admit for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obstipation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	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3 pneumonias none required in patient treatment.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41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3379</TotalTime>
  <Words>1423</Words>
  <Application>Microsoft Macintosh PowerPoint</Application>
  <PresentationFormat>On-screen Show (4:3)</PresentationFormat>
  <Paragraphs>330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CLOZAPINE </vt:lpstr>
      <vt:lpstr>                My son Daniel</vt:lpstr>
      <vt:lpstr>             Daniel, 15 with family and voices</vt:lpstr>
      <vt:lpstr>                Daniel with his twin sisters</vt:lpstr>
      <vt:lpstr>CLOZAPINE  Evidence Based Medicine</vt:lpstr>
      <vt:lpstr>PowerPoint Presentation</vt:lpstr>
      <vt:lpstr>Clozapine Risks</vt:lpstr>
      <vt:lpstr>My Patients</vt:lpstr>
      <vt:lpstr>My Patients </vt:lpstr>
      <vt:lpstr>My Patients</vt:lpstr>
      <vt:lpstr>Our Goals – Restore</vt:lpstr>
      <vt:lpstr>Achieving Goals</vt:lpstr>
      <vt:lpstr>Benefit/ Risk Death </vt:lpstr>
      <vt:lpstr> Clozapine First? </vt:lpstr>
      <vt:lpstr>Clozapine Under Utilization</vt:lpstr>
      <vt:lpstr>PowerPoint Presentation</vt:lpstr>
      <vt:lpstr>Barriers to Care</vt:lpstr>
      <vt:lpstr>Clozapine Routine Medical Monitoring</vt:lpstr>
      <vt:lpstr>Clozapine Initiation</vt:lpstr>
      <vt:lpstr>Predictable Side Effects and  How to Avoid Them</vt:lpstr>
      <vt:lpstr>Predictable Side Effects and  How to Avoid Them</vt:lpstr>
      <vt:lpstr>Enhancing Clozapine</vt:lpstr>
      <vt:lpstr>The Diet - Drink</vt:lpstr>
      <vt:lpstr>The Diet - Eat</vt:lpstr>
      <vt:lpstr>Clozapine P450 1A2</vt:lpstr>
      <vt:lpstr>Luvox and Clozapine/TDM</vt:lpstr>
      <vt:lpstr>Clozapine Clinic - The Dream</vt:lpstr>
      <vt:lpstr>Clozapine Clinic - The Dream</vt:lpstr>
      <vt:lpstr>Work To Do</vt:lpstr>
      <vt:lpstr>The System</vt:lpstr>
      <vt:lpstr>PowerPoint Presentation</vt:lpstr>
      <vt:lpstr>Clozapine First The Study</vt:lpstr>
      <vt:lpstr>The Diet - Drink</vt:lpstr>
      <vt:lpstr>PowerPoint Presentation</vt:lpstr>
      <vt:lpstr>                Daniel, 5 years old</vt:lpstr>
      <vt:lpstr>                Daniel at 20</vt:lpstr>
      <vt:lpstr>                Daniel at 22</vt:lpstr>
      <vt:lpstr>Clozapine Benefits</vt:lpstr>
      <vt:lpstr>My Patients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rslaitman</dc:creator>
  <cp:lastModifiedBy>----- -----</cp:lastModifiedBy>
  <cp:revision>233</cp:revision>
  <cp:lastPrinted>2017-08-29T14:52:36Z</cp:lastPrinted>
  <dcterms:created xsi:type="dcterms:W3CDTF">2014-05-14T20:20:14Z</dcterms:created>
  <dcterms:modified xsi:type="dcterms:W3CDTF">2019-02-11T23:36:36Z</dcterms:modified>
</cp:coreProperties>
</file>