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9" r:id="rId2"/>
    <p:sldId id="374" r:id="rId3"/>
    <p:sldId id="364" r:id="rId4"/>
    <p:sldId id="365" r:id="rId5"/>
    <p:sldId id="367" r:id="rId6"/>
    <p:sldId id="368" r:id="rId7"/>
    <p:sldId id="294" r:id="rId8"/>
    <p:sldId id="284" r:id="rId9"/>
    <p:sldId id="369" r:id="rId10"/>
    <p:sldId id="370" r:id="rId11"/>
    <p:sldId id="283" r:id="rId12"/>
    <p:sldId id="263" r:id="rId13"/>
    <p:sldId id="264" r:id="rId14"/>
    <p:sldId id="265" r:id="rId15"/>
    <p:sldId id="266" r:id="rId16"/>
    <p:sldId id="267" r:id="rId17"/>
    <p:sldId id="268" r:id="rId18"/>
    <p:sldId id="371" r:id="rId19"/>
    <p:sldId id="372" r:id="rId20"/>
    <p:sldId id="373" r:id="rId21"/>
    <p:sldId id="302" r:id="rId22"/>
    <p:sldId id="276" r:id="rId23"/>
    <p:sldId id="279" r:id="rId24"/>
    <p:sldId id="278" r:id="rId25"/>
    <p:sldId id="280" r:id="rId26"/>
    <p:sldId id="273" r:id="rId27"/>
    <p:sldId id="274" r:id="rId28"/>
    <p:sldId id="293" r:id="rId29"/>
    <p:sldId id="301" r:id="rId30"/>
    <p:sldId id="275" r:id="rId31"/>
    <p:sldId id="285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9084D-A5C8-4286-926B-03CF31A4767B}" v="18" dt="2021-06-13T22:08:09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3" autoAdjust="0"/>
    <p:restoredTop sz="94660"/>
  </p:normalViewPr>
  <p:slideViewPr>
    <p:cSldViewPr snapToGrid="0">
      <p:cViewPr>
        <p:scale>
          <a:sx n="150" d="100"/>
          <a:sy n="150" d="100"/>
        </p:scale>
        <p:origin x="-584" y="-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Relationship Id="rId41" Type="http://schemas.microsoft.com/office/2016/11/relationships/changesInfo" Target="changesInfos/changesInfo1.xml"/><Relationship Id="rId4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eiff, Rachel" userId="e1f19709-021f-41ca-9c16-70a905dae6a6" providerId="ADAL" clId="{1F89084D-A5C8-4286-926B-03CF31A4767B}"/>
    <pc:docChg chg="undo custSel addSld delSld modSld sldOrd">
      <pc:chgData name="Streiff, Rachel" userId="e1f19709-021f-41ca-9c16-70a905dae6a6" providerId="ADAL" clId="{1F89084D-A5C8-4286-926B-03CF31A4767B}" dt="2021-06-14T00:27:54.381" v="2439" actId="207"/>
      <pc:docMkLst>
        <pc:docMk/>
      </pc:docMkLst>
      <pc:sldChg chg="modSp del mod">
        <pc:chgData name="Streiff, Rachel" userId="e1f19709-021f-41ca-9c16-70a905dae6a6" providerId="ADAL" clId="{1F89084D-A5C8-4286-926B-03CF31A4767B}" dt="2021-06-13T21:17:20.873" v="514" actId="47"/>
        <pc:sldMkLst>
          <pc:docMk/>
          <pc:sldMk cId="802072159" sldId="261"/>
        </pc:sldMkLst>
        <pc:spChg chg="mod">
          <ac:chgData name="Streiff, Rachel" userId="e1f19709-021f-41ca-9c16-70a905dae6a6" providerId="ADAL" clId="{1F89084D-A5C8-4286-926B-03CF31A4767B}" dt="2021-06-13T21:07:54.267" v="18" actId="1076"/>
          <ac:spMkLst>
            <pc:docMk/>
            <pc:sldMk cId="802072159" sldId="261"/>
            <ac:spMk id="4" creationId="{00000000-0000-0000-0000-000000000000}"/>
          </ac:spMkLst>
        </pc:spChg>
      </pc:sldChg>
      <pc:sldChg chg="modSp mod">
        <pc:chgData name="Streiff, Rachel" userId="e1f19709-021f-41ca-9c16-70a905dae6a6" providerId="ADAL" clId="{1F89084D-A5C8-4286-926B-03CF31A4767B}" dt="2021-06-13T21:45:16.608" v="1376" actId="113"/>
        <pc:sldMkLst>
          <pc:docMk/>
          <pc:sldMk cId="2511373861" sldId="263"/>
        </pc:sldMkLst>
        <pc:spChg chg="mod">
          <ac:chgData name="Streiff, Rachel" userId="e1f19709-021f-41ca-9c16-70a905dae6a6" providerId="ADAL" clId="{1F89084D-A5C8-4286-926B-03CF31A4767B}" dt="2021-06-13T21:45:16.608" v="1376" actId="113"/>
          <ac:spMkLst>
            <pc:docMk/>
            <pc:sldMk cId="2511373861" sldId="263"/>
            <ac:spMk id="6" creationId="{9D558CB4-6CD8-472E-A83D-D14E8ADC908C}"/>
          </ac:spMkLst>
        </pc:spChg>
      </pc:sldChg>
      <pc:sldChg chg="modSp mod">
        <pc:chgData name="Streiff, Rachel" userId="e1f19709-021f-41ca-9c16-70a905dae6a6" providerId="ADAL" clId="{1F89084D-A5C8-4286-926B-03CF31A4767B}" dt="2021-06-13T21:45:37.567" v="1379" actId="14100"/>
        <pc:sldMkLst>
          <pc:docMk/>
          <pc:sldMk cId="1941167570" sldId="264"/>
        </pc:sldMkLst>
        <pc:spChg chg="mod">
          <ac:chgData name="Streiff, Rachel" userId="e1f19709-021f-41ca-9c16-70a905dae6a6" providerId="ADAL" clId="{1F89084D-A5C8-4286-926B-03CF31A4767B}" dt="2021-06-13T21:45:37.567" v="1379" actId="14100"/>
          <ac:spMkLst>
            <pc:docMk/>
            <pc:sldMk cId="1941167570" sldId="264"/>
            <ac:spMk id="7" creationId="{AE64B192-802D-464D-8A27-B5E95E52F60A}"/>
          </ac:spMkLst>
        </pc:spChg>
      </pc:sldChg>
      <pc:sldChg chg="modSp mod">
        <pc:chgData name="Streiff, Rachel" userId="e1f19709-021f-41ca-9c16-70a905dae6a6" providerId="ADAL" clId="{1F89084D-A5C8-4286-926B-03CF31A4767B}" dt="2021-06-13T21:46:18.299" v="1397" actId="20577"/>
        <pc:sldMkLst>
          <pc:docMk/>
          <pc:sldMk cId="1672224356" sldId="267"/>
        </pc:sldMkLst>
        <pc:spChg chg="mod">
          <ac:chgData name="Streiff, Rachel" userId="e1f19709-021f-41ca-9c16-70a905dae6a6" providerId="ADAL" clId="{1F89084D-A5C8-4286-926B-03CF31A4767B}" dt="2021-06-13T21:46:18.299" v="1397" actId="20577"/>
          <ac:spMkLst>
            <pc:docMk/>
            <pc:sldMk cId="1672224356" sldId="267"/>
            <ac:spMk id="7" creationId="{2739B3A8-38B8-4EDB-9D26-D3156177D1FA}"/>
          </ac:spMkLst>
        </pc:spChg>
      </pc:sldChg>
      <pc:sldChg chg="addSp delSp modSp mod">
        <pc:chgData name="Streiff, Rachel" userId="e1f19709-021f-41ca-9c16-70a905dae6a6" providerId="ADAL" clId="{1F89084D-A5C8-4286-926B-03CF31A4767B}" dt="2021-06-13T22:07:44.703" v="2432" actId="1076"/>
        <pc:sldMkLst>
          <pc:docMk/>
          <pc:sldMk cId="3293394426" sldId="275"/>
        </pc:sldMkLst>
        <pc:picChg chg="add mod">
          <ac:chgData name="Streiff, Rachel" userId="e1f19709-021f-41ca-9c16-70a905dae6a6" providerId="ADAL" clId="{1F89084D-A5C8-4286-926B-03CF31A4767B}" dt="2021-06-13T22:07:44.703" v="2432" actId="1076"/>
          <ac:picMkLst>
            <pc:docMk/>
            <pc:sldMk cId="3293394426" sldId="275"/>
            <ac:picMk id="2" creationId="{E38B5676-ADF8-4BC0-9261-9290F806E957}"/>
          </ac:picMkLst>
        </pc:picChg>
        <pc:picChg chg="del">
          <ac:chgData name="Streiff, Rachel" userId="e1f19709-021f-41ca-9c16-70a905dae6a6" providerId="ADAL" clId="{1F89084D-A5C8-4286-926B-03CF31A4767B}" dt="2021-06-13T22:07:28.140" v="2428" actId="478"/>
          <ac:picMkLst>
            <pc:docMk/>
            <pc:sldMk cId="3293394426" sldId="275"/>
            <ac:picMk id="11" creationId="{E97E94E1-F9DD-4F08-A4B6-932779AC2337}"/>
          </ac:picMkLst>
        </pc:picChg>
      </pc:sldChg>
      <pc:sldChg chg="modSp mod">
        <pc:chgData name="Streiff, Rachel" userId="e1f19709-021f-41ca-9c16-70a905dae6a6" providerId="ADAL" clId="{1F89084D-A5C8-4286-926B-03CF31A4767B}" dt="2021-06-13T22:02:17.622" v="2377" actId="1035"/>
        <pc:sldMkLst>
          <pc:docMk/>
          <pc:sldMk cId="3217872456" sldId="276"/>
        </pc:sldMkLst>
        <pc:spChg chg="mod">
          <ac:chgData name="Streiff, Rachel" userId="e1f19709-021f-41ca-9c16-70a905dae6a6" providerId="ADAL" clId="{1F89084D-A5C8-4286-926B-03CF31A4767B}" dt="2021-06-13T22:02:17.622" v="2377" actId="1035"/>
          <ac:spMkLst>
            <pc:docMk/>
            <pc:sldMk cId="3217872456" sldId="276"/>
            <ac:spMk id="2" creationId="{00000000-0000-0000-0000-000000000000}"/>
          </ac:spMkLst>
        </pc:spChg>
      </pc:sldChg>
      <pc:sldChg chg="addSp delSp modSp mod">
        <pc:chgData name="Streiff, Rachel" userId="e1f19709-021f-41ca-9c16-70a905dae6a6" providerId="ADAL" clId="{1F89084D-A5C8-4286-926B-03CF31A4767B}" dt="2021-06-13T22:04:10.443" v="2405" actId="1582"/>
        <pc:sldMkLst>
          <pc:docMk/>
          <pc:sldMk cId="1452027928" sldId="278"/>
        </pc:sldMkLst>
        <pc:picChg chg="del">
          <ac:chgData name="Streiff, Rachel" userId="e1f19709-021f-41ca-9c16-70a905dae6a6" providerId="ADAL" clId="{1F89084D-A5C8-4286-926B-03CF31A4767B}" dt="2021-06-13T22:04:02.364" v="2403" actId="478"/>
          <ac:picMkLst>
            <pc:docMk/>
            <pc:sldMk cId="1452027928" sldId="278"/>
            <ac:picMk id="4" creationId="{B703F78F-C715-4A3B-ADAF-8E2C09D49D0E}"/>
          </ac:picMkLst>
        </pc:picChg>
        <pc:picChg chg="add mod modCrop">
          <ac:chgData name="Streiff, Rachel" userId="e1f19709-021f-41ca-9c16-70a905dae6a6" providerId="ADAL" clId="{1F89084D-A5C8-4286-926B-03CF31A4767B}" dt="2021-06-13T22:04:10.443" v="2405" actId="1582"/>
          <ac:picMkLst>
            <pc:docMk/>
            <pc:sldMk cId="1452027928" sldId="278"/>
            <ac:picMk id="7" creationId="{5DA83A74-FF6A-48DA-8520-EC65B90F7346}"/>
          </ac:picMkLst>
        </pc:picChg>
      </pc:sldChg>
      <pc:sldChg chg="addSp delSp modSp mod">
        <pc:chgData name="Streiff, Rachel" userId="e1f19709-021f-41ca-9c16-70a905dae6a6" providerId="ADAL" clId="{1F89084D-A5C8-4286-926B-03CF31A4767B}" dt="2021-06-13T22:03:09.881" v="2394" actId="1036"/>
        <pc:sldMkLst>
          <pc:docMk/>
          <pc:sldMk cId="202241464" sldId="279"/>
        </pc:sldMkLst>
        <pc:picChg chg="del">
          <ac:chgData name="Streiff, Rachel" userId="e1f19709-021f-41ca-9c16-70a905dae6a6" providerId="ADAL" clId="{1F89084D-A5C8-4286-926B-03CF31A4767B}" dt="2021-06-13T22:03:06.888" v="2385" actId="478"/>
          <ac:picMkLst>
            <pc:docMk/>
            <pc:sldMk cId="202241464" sldId="279"/>
            <ac:picMk id="2" creationId="{4C520CE3-2E52-420C-BE66-632517B796C7}"/>
          </ac:picMkLst>
        </pc:picChg>
        <pc:picChg chg="add mod ord modCrop">
          <ac:chgData name="Streiff, Rachel" userId="e1f19709-021f-41ca-9c16-70a905dae6a6" providerId="ADAL" clId="{1F89084D-A5C8-4286-926B-03CF31A4767B}" dt="2021-06-13T22:03:09.881" v="2394" actId="1036"/>
          <ac:picMkLst>
            <pc:docMk/>
            <pc:sldMk cId="202241464" sldId="279"/>
            <ac:picMk id="5" creationId="{544F227C-3374-4802-BF6D-C9A6B4521FBA}"/>
          </ac:picMkLst>
        </pc:picChg>
      </pc:sldChg>
      <pc:sldChg chg="modSp mod">
        <pc:chgData name="Streiff, Rachel" userId="e1f19709-021f-41ca-9c16-70a905dae6a6" providerId="ADAL" clId="{1F89084D-A5C8-4286-926B-03CF31A4767B}" dt="2021-06-14T00:27:54.381" v="2439" actId="207"/>
        <pc:sldMkLst>
          <pc:docMk/>
          <pc:sldMk cId="1708566632" sldId="283"/>
        </pc:sldMkLst>
        <pc:spChg chg="mod">
          <ac:chgData name="Streiff, Rachel" userId="e1f19709-021f-41ca-9c16-70a905dae6a6" providerId="ADAL" clId="{1F89084D-A5C8-4286-926B-03CF31A4767B}" dt="2021-06-14T00:27:54.381" v="2439" actId="207"/>
          <ac:spMkLst>
            <pc:docMk/>
            <pc:sldMk cId="1708566632" sldId="283"/>
            <ac:spMk id="12" creationId="{7318A37B-3012-4661-BE09-30664CB182BA}"/>
          </ac:spMkLst>
        </pc:spChg>
      </pc:sldChg>
      <pc:sldChg chg="addSp delSp modSp mod">
        <pc:chgData name="Streiff, Rachel" userId="e1f19709-021f-41ca-9c16-70a905dae6a6" providerId="ADAL" clId="{1F89084D-A5C8-4286-926B-03CF31A4767B}" dt="2021-06-13T22:08:19.538" v="2437" actId="1076"/>
        <pc:sldMkLst>
          <pc:docMk/>
          <pc:sldMk cId="4248468262" sldId="285"/>
        </pc:sldMkLst>
        <pc:picChg chg="del">
          <ac:chgData name="Streiff, Rachel" userId="e1f19709-021f-41ca-9c16-70a905dae6a6" providerId="ADAL" clId="{1F89084D-A5C8-4286-926B-03CF31A4767B}" dt="2021-06-13T22:08:11.271" v="2434" actId="478"/>
          <ac:picMkLst>
            <pc:docMk/>
            <pc:sldMk cId="4248468262" sldId="285"/>
            <ac:picMk id="3" creationId="{E6C20021-CB7F-4F5F-9C27-1527E2410FBB}"/>
          </ac:picMkLst>
        </pc:picChg>
        <pc:picChg chg="add mod">
          <ac:chgData name="Streiff, Rachel" userId="e1f19709-021f-41ca-9c16-70a905dae6a6" providerId="ADAL" clId="{1F89084D-A5C8-4286-926B-03CF31A4767B}" dt="2021-06-13T22:08:19.538" v="2437" actId="1076"/>
          <ac:picMkLst>
            <pc:docMk/>
            <pc:sldMk cId="4248468262" sldId="285"/>
            <ac:picMk id="4" creationId="{C817CC8F-0D8B-42DE-A9BA-E253FDA7E44A}"/>
          </ac:picMkLst>
        </pc:picChg>
      </pc:sldChg>
      <pc:sldChg chg="modSp mod">
        <pc:chgData name="Streiff, Rachel" userId="e1f19709-021f-41ca-9c16-70a905dae6a6" providerId="ADAL" clId="{1F89084D-A5C8-4286-926B-03CF31A4767B}" dt="2021-06-13T22:05:19.731" v="2411" actId="1076"/>
        <pc:sldMkLst>
          <pc:docMk/>
          <pc:sldMk cId="3175038752" sldId="293"/>
        </pc:sldMkLst>
        <pc:spChg chg="mod">
          <ac:chgData name="Streiff, Rachel" userId="e1f19709-021f-41ca-9c16-70a905dae6a6" providerId="ADAL" clId="{1F89084D-A5C8-4286-926B-03CF31A4767B}" dt="2021-06-13T22:05:19.731" v="2411" actId="1076"/>
          <ac:spMkLst>
            <pc:docMk/>
            <pc:sldMk cId="3175038752" sldId="293"/>
            <ac:spMk id="7" creationId="{DBDDD9C0-1ACE-4296-B362-9C30AAE84507}"/>
          </ac:spMkLst>
        </pc:spChg>
      </pc:sldChg>
      <pc:sldChg chg="modSp mod">
        <pc:chgData name="Streiff, Rachel" userId="e1f19709-021f-41ca-9c16-70a905dae6a6" providerId="ADAL" clId="{1F89084D-A5C8-4286-926B-03CF31A4767B}" dt="2021-06-13T23:00:35.416" v="2438" actId="20577"/>
        <pc:sldMkLst>
          <pc:docMk/>
          <pc:sldMk cId="3300935566" sldId="301"/>
        </pc:sldMkLst>
        <pc:spChg chg="mod">
          <ac:chgData name="Streiff, Rachel" userId="e1f19709-021f-41ca-9c16-70a905dae6a6" providerId="ADAL" clId="{1F89084D-A5C8-4286-926B-03CF31A4767B}" dt="2021-06-13T23:00:35.416" v="2438" actId="20577"/>
          <ac:spMkLst>
            <pc:docMk/>
            <pc:sldMk cId="3300935566" sldId="301"/>
            <ac:spMk id="11" creationId="{8016104F-B7AE-47CD-AD7D-116DB1641CF0}"/>
          </ac:spMkLst>
        </pc:spChg>
      </pc:sldChg>
      <pc:sldChg chg="addSp delSp modSp del mod">
        <pc:chgData name="Streiff, Rachel" userId="e1f19709-021f-41ca-9c16-70a905dae6a6" providerId="ADAL" clId="{1F89084D-A5C8-4286-926B-03CF31A4767B}" dt="2021-06-13T21:44:47.037" v="1375" actId="47"/>
        <pc:sldMkLst>
          <pc:docMk/>
          <pc:sldMk cId="678946802" sldId="327"/>
        </pc:sldMkLst>
        <pc:spChg chg="add del mod">
          <ac:chgData name="Streiff, Rachel" userId="e1f19709-021f-41ca-9c16-70a905dae6a6" providerId="ADAL" clId="{1F89084D-A5C8-4286-926B-03CF31A4767B}" dt="2021-06-13T21:42:23.885" v="1303"/>
          <ac:spMkLst>
            <pc:docMk/>
            <pc:sldMk cId="678946802" sldId="327"/>
            <ac:spMk id="2" creationId="{2F678EDB-896C-40AA-978E-48599038D336}"/>
          </ac:spMkLst>
        </pc:spChg>
      </pc:sldChg>
      <pc:sldChg chg="del">
        <pc:chgData name="Streiff, Rachel" userId="e1f19709-021f-41ca-9c16-70a905dae6a6" providerId="ADAL" clId="{1F89084D-A5C8-4286-926B-03CF31A4767B}" dt="2021-06-13T21:42:00.644" v="1300" actId="47"/>
        <pc:sldMkLst>
          <pc:docMk/>
          <pc:sldMk cId="1362084009" sldId="328"/>
        </pc:sldMkLst>
      </pc:sldChg>
      <pc:sldChg chg="del">
        <pc:chgData name="Streiff, Rachel" userId="e1f19709-021f-41ca-9c16-70a905dae6a6" providerId="ADAL" clId="{1F89084D-A5C8-4286-926B-03CF31A4767B}" dt="2021-06-13T22:02:02.702" v="2375" actId="47"/>
        <pc:sldMkLst>
          <pc:docMk/>
          <pc:sldMk cId="993279340" sldId="336"/>
        </pc:sldMkLst>
      </pc:sldChg>
      <pc:sldChg chg="del">
        <pc:chgData name="Streiff, Rachel" userId="e1f19709-021f-41ca-9c16-70a905dae6a6" providerId="ADAL" clId="{1F89084D-A5C8-4286-926B-03CF31A4767B}" dt="2021-06-13T21:22:36.452" v="630" actId="47"/>
        <pc:sldMkLst>
          <pc:docMk/>
          <pc:sldMk cId="4289256925" sldId="337"/>
        </pc:sldMkLst>
      </pc:sldChg>
      <pc:sldChg chg="del">
        <pc:chgData name="Streiff, Rachel" userId="e1f19709-021f-41ca-9c16-70a905dae6a6" providerId="ADAL" clId="{1F89084D-A5C8-4286-926B-03CF31A4767B}" dt="2021-06-13T21:26:08.509" v="778" actId="47"/>
        <pc:sldMkLst>
          <pc:docMk/>
          <pc:sldMk cId="2946462647" sldId="338"/>
        </pc:sldMkLst>
      </pc:sldChg>
      <pc:sldChg chg="del">
        <pc:chgData name="Streiff, Rachel" userId="e1f19709-021f-41ca-9c16-70a905dae6a6" providerId="ADAL" clId="{1F89084D-A5C8-4286-926B-03CF31A4767B}" dt="2021-06-13T21:56:35.982" v="2224" actId="47"/>
        <pc:sldMkLst>
          <pc:docMk/>
          <pc:sldMk cId="2802366735" sldId="339"/>
        </pc:sldMkLst>
      </pc:sldChg>
      <pc:sldChg chg="del">
        <pc:chgData name="Streiff, Rachel" userId="e1f19709-021f-41ca-9c16-70a905dae6a6" providerId="ADAL" clId="{1F89084D-A5C8-4286-926B-03CF31A4767B}" dt="2021-06-13T21:37:28.987" v="1240" actId="47"/>
        <pc:sldMkLst>
          <pc:docMk/>
          <pc:sldMk cId="2536584598" sldId="340"/>
        </pc:sldMkLst>
      </pc:sldChg>
      <pc:sldChg chg="del">
        <pc:chgData name="Streiff, Rachel" userId="e1f19709-021f-41ca-9c16-70a905dae6a6" providerId="ADAL" clId="{1F89084D-A5C8-4286-926B-03CF31A4767B}" dt="2021-06-13T21:51:10.968" v="1885" actId="47"/>
        <pc:sldMkLst>
          <pc:docMk/>
          <pc:sldMk cId="1955040731" sldId="363"/>
        </pc:sldMkLst>
      </pc:sldChg>
      <pc:sldChg chg="addSp delSp modSp add mod">
        <pc:chgData name="Streiff, Rachel" userId="e1f19709-021f-41ca-9c16-70a905dae6a6" providerId="ADAL" clId="{1F89084D-A5C8-4286-926B-03CF31A4767B}" dt="2021-06-13T21:17:07.913" v="512" actId="20577"/>
        <pc:sldMkLst>
          <pc:docMk/>
          <pc:sldMk cId="3616846590" sldId="364"/>
        </pc:sldMkLst>
        <pc:spChg chg="del">
          <ac:chgData name="Streiff, Rachel" userId="e1f19709-021f-41ca-9c16-70a905dae6a6" providerId="ADAL" clId="{1F89084D-A5C8-4286-926B-03CF31A4767B}" dt="2021-06-13T21:05:37.120" v="1" actId="478"/>
          <ac:spMkLst>
            <pc:docMk/>
            <pc:sldMk cId="3616846590" sldId="364"/>
            <ac:spMk id="3" creationId="{00000000-0000-0000-0000-000000000000}"/>
          </ac:spMkLst>
        </pc:spChg>
        <pc:spChg chg="add del mod">
          <ac:chgData name="Streiff, Rachel" userId="e1f19709-021f-41ca-9c16-70a905dae6a6" providerId="ADAL" clId="{1F89084D-A5C8-4286-926B-03CF31A4767B}" dt="2021-06-13T21:05:40.280" v="2" actId="478"/>
          <ac:spMkLst>
            <pc:docMk/>
            <pc:sldMk cId="3616846590" sldId="364"/>
            <ac:spMk id="4" creationId="{753555DD-228E-45CB-A0CC-0B8EEF1BFA9F}"/>
          </ac:spMkLst>
        </pc:spChg>
        <pc:spChg chg="add del mod">
          <ac:chgData name="Streiff, Rachel" userId="e1f19709-021f-41ca-9c16-70a905dae6a6" providerId="ADAL" clId="{1F89084D-A5C8-4286-926B-03CF31A4767B}" dt="2021-06-13T21:05:44.825" v="4" actId="478"/>
          <ac:spMkLst>
            <pc:docMk/>
            <pc:sldMk cId="3616846590" sldId="364"/>
            <ac:spMk id="6" creationId="{D46D85AF-53A9-4FB7-9B6D-4D89A4EFF8F6}"/>
          </ac:spMkLst>
        </pc:spChg>
        <pc:spChg chg="add mod">
          <ac:chgData name="Streiff, Rachel" userId="e1f19709-021f-41ca-9c16-70a905dae6a6" providerId="ADAL" clId="{1F89084D-A5C8-4286-926B-03CF31A4767B}" dt="2021-06-13T21:07:06.527" v="14" actId="404"/>
          <ac:spMkLst>
            <pc:docMk/>
            <pc:sldMk cId="3616846590" sldId="364"/>
            <ac:spMk id="8" creationId="{C4C3C229-19C2-494C-B40C-4E49B55AB153}"/>
          </ac:spMkLst>
        </pc:spChg>
        <pc:spChg chg="add del">
          <ac:chgData name="Streiff, Rachel" userId="e1f19709-021f-41ca-9c16-70a905dae6a6" providerId="ADAL" clId="{1F89084D-A5C8-4286-926B-03CF31A4767B}" dt="2021-06-13T21:07:29.224" v="16" actId="478"/>
          <ac:spMkLst>
            <pc:docMk/>
            <pc:sldMk cId="3616846590" sldId="364"/>
            <ac:spMk id="11" creationId="{989AEDF0-EEF2-4750-ADE6-F856EEA61ECA}"/>
          </ac:spMkLst>
        </pc:spChg>
        <pc:spChg chg="add mod">
          <ac:chgData name="Streiff, Rachel" userId="e1f19709-021f-41ca-9c16-70a905dae6a6" providerId="ADAL" clId="{1F89084D-A5C8-4286-926B-03CF31A4767B}" dt="2021-06-13T21:17:07.913" v="512" actId="20577"/>
          <ac:spMkLst>
            <pc:docMk/>
            <pc:sldMk cId="3616846590" sldId="364"/>
            <ac:spMk id="12" creationId="{3879EF4A-2E67-4E2F-82EB-EFABE4DD8171}"/>
          </ac:spMkLst>
        </pc:spChg>
        <pc:picChg chg="del">
          <ac:chgData name="Streiff, Rachel" userId="e1f19709-021f-41ca-9c16-70a905dae6a6" providerId="ADAL" clId="{1F89084D-A5C8-4286-926B-03CF31A4767B}" dt="2021-06-13T21:05:42.449" v="3" actId="478"/>
          <ac:picMkLst>
            <pc:docMk/>
            <pc:sldMk cId="3616846590" sldId="364"/>
            <ac:picMk id="7" creationId="{00000000-0000-0000-0000-000000000000}"/>
          </ac:picMkLst>
        </pc:picChg>
        <pc:picChg chg="add mod">
          <ac:chgData name="Streiff, Rachel" userId="e1f19709-021f-41ca-9c16-70a905dae6a6" providerId="ADAL" clId="{1F89084D-A5C8-4286-926B-03CF31A4767B}" dt="2021-06-13T21:06:23.497" v="6"/>
          <ac:picMkLst>
            <pc:docMk/>
            <pc:sldMk cId="3616846590" sldId="364"/>
            <ac:picMk id="9" creationId="{04F028B9-3D36-4735-916C-E3C29DF2B017}"/>
          </ac:picMkLst>
        </pc:picChg>
      </pc:sldChg>
      <pc:sldChg chg="modSp add mod">
        <pc:chgData name="Streiff, Rachel" userId="e1f19709-021f-41ca-9c16-70a905dae6a6" providerId="ADAL" clId="{1F89084D-A5C8-4286-926B-03CF31A4767B}" dt="2021-06-13T21:22:28.475" v="629" actId="12"/>
        <pc:sldMkLst>
          <pc:docMk/>
          <pc:sldMk cId="931440028" sldId="365"/>
        </pc:sldMkLst>
        <pc:spChg chg="mod">
          <ac:chgData name="Streiff, Rachel" userId="e1f19709-021f-41ca-9c16-70a905dae6a6" providerId="ADAL" clId="{1F89084D-A5C8-4286-926B-03CF31A4767B}" dt="2021-06-13T21:17:41.518" v="524" actId="403"/>
          <ac:spMkLst>
            <pc:docMk/>
            <pc:sldMk cId="931440028" sldId="365"/>
            <ac:spMk id="8" creationId="{C4C3C229-19C2-494C-B40C-4E49B55AB153}"/>
          </ac:spMkLst>
        </pc:spChg>
        <pc:spChg chg="mod">
          <ac:chgData name="Streiff, Rachel" userId="e1f19709-021f-41ca-9c16-70a905dae6a6" providerId="ADAL" clId="{1F89084D-A5C8-4286-926B-03CF31A4767B}" dt="2021-06-13T21:22:28.475" v="629" actId="12"/>
          <ac:spMkLst>
            <pc:docMk/>
            <pc:sldMk cId="931440028" sldId="365"/>
            <ac:spMk id="12" creationId="{3879EF4A-2E67-4E2F-82EB-EFABE4DD8171}"/>
          </ac:spMkLst>
        </pc:spChg>
      </pc:sldChg>
      <pc:sldChg chg="add">
        <pc:chgData name="Streiff, Rachel" userId="e1f19709-021f-41ca-9c16-70a905dae6a6" providerId="ADAL" clId="{1F89084D-A5C8-4286-926B-03CF31A4767B}" dt="2021-06-13T21:22:40.567" v="631" actId="2890"/>
        <pc:sldMkLst>
          <pc:docMk/>
          <pc:sldMk cId="1549063705" sldId="366"/>
        </pc:sldMkLst>
      </pc:sldChg>
      <pc:sldChg chg="modSp add mod">
        <pc:chgData name="Streiff, Rachel" userId="e1f19709-021f-41ca-9c16-70a905dae6a6" providerId="ADAL" clId="{1F89084D-A5C8-4286-926B-03CF31A4767B}" dt="2021-06-13T21:25:58.461" v="777" actId="113"/>
        <pc:sldMkLst>
          <pc:docMk/>
          <pc:sldMk cId="4066723324" sldId="367"/>
        </pc:sldMkLst>
        <pc:spChg chg="mod">
          <ac:chgData name="Streiff, Rachel" userId="e1f19709-021f-41ca-9c16-70a905dae6a6" providerId="ADAL" clId="{1F89084D-A5C8-4286-926B-03CF31A4767B}" dt="2021-06-13T21:23:32.099" v="640" actId="20577"/>
          <ac:spMkLst>
            <pc:docMk/>
            <pc:sldMk cId="4066723324" sldId="367"/>
            <ac:spMk id="8" creationId="{C4C3C229-19C2-494C-B40C-4E49B55AB153}"/>
          </ac:spMkLst>
        </pc:spChg>
        <pc:spChg chg="mod">
          <ac:chgData name="Streiff, Rachel" userId="e1f19709-021f-41ca-9c16-70a905dae6a6" providerId="ADAL" clId="{1F89084D-A5C8-4286-926B-03CF31A4767B}" dt="2021-06-13T21:25:58.461" v="777" actId="113"/>
          <ac:spMkLst>
            <pc:docMk/>
            <pc:sldMk cId="4066723324" sldId="367"/>
            <ac:spMk id="12" creationId="{3879EF4A-2E67-4E2F-82EB-EFABE4DD8171}"/>
          </ac:spMkLst>
        </pc:spChg>
      </pc:sldChg>
      <pc:sldChg chg="modSp add mod">
        <pc:chgData name="Streiff, Rachel" userId="e1f19709-021f-41ca-9c16-70a905dae6a6" providerId="ADAL" clId="{1F89084D-A5C8-4286-926B-03CF31A4767B}" dt="2021-06-13T21:36:53.395" v="1239" actId="113"/>
        <pc:sldMkLst>
          <pc:docMk/>
          <pc:sldMk cId="372543017" sldId="368"/>
        </pc:sldMkLst>
        <pc:spChg chg="mod">
          <ac:chgData name="Streiff, Rachel" userId="e1f19709-021f-41ca-9c16-70a905dae6a6" providerId="ADAL" clId="{1F89084D-A5C8-4286-926B-03CF31A4767B}" dt="2021-06-13T21:27:08.931" v="827" actId="404"/>
          <ac:spMkLst>
            <pc:docMk/>
            <pc:sldMk cId="372543017" sldId="368"/>
            <ac:spMk id="8" creationId="{C4C3C229-19C2-494C-B40C-4E49B55AB153}"/>
          </ac:spMkLst>
        </pc:spChg>
        <pc:spChg chg="mod">
          <ac:chgData name="Streiff, Rachel" userId="e1f19709-021f-41ca-9c16-70a905dae6a6" providerId="ADAL" clId="{1F89084D-A5C8-4286-926B-03CF31A4767B}" dt="2021-06-13T21:36:53.395" v="1239" actId="113"/>
          <ac:spMkLst>
            <pc:docMk/>
            <pc:sldMk cId="372543017" sldId="368"/>
            <ac:spMk id="12" creationId="{3879EF4A-2E67-4E2F-82EB-EFABE4DD8171}"/>
          </ac:spMkLst>
        </pc:spChg>
      </pc:sldChg>
      <pc:sldChg chg="addSp delSp modSp add mod">
        <pc:chgData name="Streiff, Rachel" userId="e1f19709-021f-41ca-9c16-70a905dae6a6" providerId="ADAL" clId="{1F89084D-A5C8-4286-926B-03CF31A4767B}" dt="2021-06-13T21:41:50.343" v="1299" actId="14100"/>
        <pc:sldMkLst>
          <pc:docMk/>
          <pc:sldMk cId="2606385068" sldId="369"/>
        </pc:sldMkLst>
        <pc:spChg chg="mod">
          <ac:chgData name="Streiff, Rachel" userId="e1f19709-021f-41ca-9c16-70a905dae6a6" providerId="ADAL" clId="{1F89084D-A5C8-4286-926B-03CF31A4767B}" dt="2021-06-13T21:40:31.227" v="1273" actId="1036"/>
          <ac:spMkLst>
            <pc:docMk/>
            <pc:sldMk cId="2606385068" sldId="369"/>
            <ac:spMk id="3" creationId="{00000000-0000-0000-0000-000000000000}"/>
          </ac:spMkLst>
        </pc:spChg>
        <pc:spChg chg="mod">
          <ac:chgData name="Streiff, Rachel" userId="e1f19709-021f-41ca-9c16-70a905dae6a6" providerId="ADAL" clId="{1F89084D-A5C8-4286-926B-03CF31A4767B}" dt="2021-06-13T21:40:46.618" v="1278" actId="1076"/>
          <ac:spMkLst>
            <pc:docMk/>
            <pc:sldMk cId="2606385068" sldId="369"/>
            <ac:spMk id="4" creationId="{00000000-0000-0000-0000-000000000000}"/>
          </ac:spMkLst>
        </pc:spChg>
        <pc:spChg chg="add mod">
          <ac:chgData name="Streiff, Rachel" userId="e1f19709-021f-41ca-9c16-70a905dae6a6" providerId="ADAL" clId="{1F89084D-A5C8-4286-926B-03CF31A4767B}" dt="2021-06-13T21:39:14.338" v="1251" actId="14100"/>
          <ac:spMkLst>
            <pc:docMk/>
            <pc:sldMk cId="2606385068" sldId="369"/>
            <ac:spMk id="7" creationId="{51F8D21E-A584-41A7-A790-AA7297B70D43}"/>
          </ac:spMkLst>
        </pc:spChg>
        <pc:spChg chg="add mod">
          <ac:chgData name="Streiff, Rachel" userId="e1f19709-021f-41ca-9c16-70a905dae6a6" providerId="ADAL" clId="{1F89084D-A5C8-4286-926B-03CF31A4767B}" dt="2021-06-13T21:41:26.859" v="1293" actId="403"/>
          <ac:spMkLst>
            <pc:docMk/>
            <pc:sldMk cId="2606385068" sldId="369"/>
            <ac:spMk id="8" creationId="{299A2B17-83EE-4214-9C23-3576EB4BEAEC}"/>
          </ac:spMkLst>
        </pc:spChg>
        <pc:picChg chg="del">
          <ac:chgData name="Streiff, Rachel" userId="e1f19709-021f-41ca-9c16-70a905dae6a6" providerId="ADAL" clId="{1F89084D-A5C8-4286-926B-03CF31A4767B}" dt="2021-06-13T21:38:23.168" v="1247" actId="478"/>
          <ac:picMkLst>
            <pc:docMk/>
            <pc:sldMk cId="2606385068" sldId="369"/>
            <ac:picMk id="2" creationId="{66237FFF-61B8-45F5-A073-93611304360F}"/>
          </ac:picMkLst>
        </pc:picChg>
        <pc:picChg chg="add mod">
          <ac:chgData name="Streiff, Rachel" userId="e1f19709-021f-41ca-9c16-70a905dae6a6" providerId="ADAL" clId="{1F89084D-A5C8-4286-926B-03CF31A4767B}" dt="2021-06-13T21:40:35.846" v="1275" actId="1076"/>
          <ac:picMkLst>
            <pc:docMk/>
            <pc:sldMk cId="2606385068" sldId="369"/>
            <ac:picMk id="6" creationId="{67C584A7-C9F1-4D79-B690-C8A6C4F4B941}"/>
          </ac:picMkLst>
        </pc:picChg>
        <pc:cxnChg chg="add mod">
          <ac:chgData name="Streiff, Rachel" userId="e1f19709-021f-41ca-9c16-70a905dae6a6" providerId="ADAL" clId="{1F89084D-A5C8-4286-926B-03CF31A4767B}" dt="2021-06-13T21:41:50.343" v="1299" actId="14100"/>
          <ac:cxnSpMkLst>
            <pc:docMk/>
            <pc:sldMk cId="2606385068" sldId="369"/>
            <ac:cxnSpMk id="10" creationId="{CEAB52D2-C2A4-455D-8528-DDDA63A5B498}"/>
          </ac:cxnSpMkLst>
        </pc:cxnChg>
      </pc:sldChg>
      <pc:sldChg chg="addSp delSp modSp add mod">
        <pc:chgData name="Streiff, Rachel" userId="e1f19709-021f-41ca-9c16-70a905dae6a6" providerId="ADAL" clId="{1F89084D-A5C8-4286-926B-03CF31A4767B}" dt="2021-06-13T21:44:42.732" v="1374" actId="1076"/>
        <pc:sldMkLst>
          <pc:docMk/>
          <pc:sldMk cId="546990522" sldId="370"/>
        </pc:sldMkLst>
        <pc:spChg chg="mod">
          <ac:chgData name="Streiff, Rachel" userId="e1f19709-021f-41ca-9c16-70a905dae6a6" providerId="ADAL" clId="{1F89084D-A5C8-4286-926B-03CF31A4767B}" dt="2021-06-13T21:43:48.322" v="1360" actId="1076"/>
          <ac:spMkLst>
            <pc:docMk/>
            <pc:sldMk cId="546990522" sldId="370"/>
            <ac:spMk id="3" creationId="{00000000-0000-0000-0000-000000000000}"/>
          </ac:spMkLst>
        </pc:spChg>
        <pc:spChg chg="del">
          <ac:chgData name="Streiff, Rachel" userId="e1f19709-021f-41ca-9c16-70a905dae6a6" providerId="ADAL" clId="{1F89084D-A5C8-4286-926B-03CF31A4767B}" dt="2021-06-13T21:42:45.224" v="1307" actId="478"/>
          <ac:spMkLst>
            <pc:docMk/>
            <pc:sldMk cId="546990522" sldId="370"/>
            <ac:spMk id="4" creationId="{00000000-0000-0000-0000-000000000000}"/>
          </ac:spMkLst>
        </pc:spChg>
        <pc:spChg chg="del">
          <ac:chgData name="Streiff, Rachel" userId="e1f19709-021f-41ca-9c16-70a905dae6a6" providerId="ADAL" clId="{1F89084D-A5C8-4286-926B-03CF31A4767B}" dt="2021-06-13T21:43:50.759" v="1361" actId="478"/>
          <ac:spMkLst>
            <pc:docMk/>
            <pc:sldMk cId="546990522" sldId="370"/>
            <ac:spMk id="7" creationId="{51F8D21E-A584-41A7-A790-AA7297B70D43}"/>
          </ac:spMkLst>
        </pc:spChg>
        <pc:spChg chg="del">
          <ac:chgData name="Streiff, Rachel" userId="e1f19709-021f-41ca-9c16-70a905dae6a6" providerId="ADAL" clId="{1F89084D-A5C8-4286-926B-03CF31A4767B}" dt="2021-06-13T21:42:42.285" v="1306" actId="478"/>
          <ac:spMkLst>
            <pc:docMk/>
            <pc:sldMk cId="546990522" sldId="370"/>
            <ac:spMk id="8" creationId="{299A2B17-83EE-4214-9C23-3576EB4BEAEC}"/>
          </ac:spMkLst>
        </pc:spChg>
        <pc:spChg chg="add mod">
          <ac:chgData name="Streiff, Rachel" userId="e1f19709-021f-41ca-9c16-70a905dae6a6" providerId="ADAL" clId="{1F89084D-A5C8-4286-926B-03CF31A4767B}" dt="2021-06-13T21:44:26.072" v="1369" actId="14100"/>
          <ac:spMkLst>
            <pc:docMk/>
            <pc:sldMk cId="546990522" sldId="370"/>
            <ac:spMk id="11" creationId="{561E3AA7-6DBA-4943-836A-AFA1C8A581AB}"/>
          </ac:spMkLst>
        </pc:spChg>
        <pc:picChg chg="del">
          <ac:chgData name="Streiff, Rachel" userId="e1f19709-021f-41ca-9c16-70a905dae6a6" providerId="ADAL" clId="{1F89084D-A5C8-4286-926B-03CF31A4767B}" dt="2021-06-13T21:42:38.716" v="1305" actId="478"/>
          <ac:picMkLst>
            <pc:docMk/>
            <pc:sldMk cId="546990522" sldId="370"/>
            <ac:picMk id="6" creationId="{67C584A7-C9F1-4D79-B690-C8A6C4F4B941}"/>
          </ac:picMkLst>
        </pc:picChg>
        <pc:picChg chg="add mod modCrop">
          <ac:chgData name="Streiff, Rachel" userId="e1f19709-021f-41ca-9c16-70a905dae6a6" providerId="ADAL" clId="{1F89084D-A5C8-4286-926B-03CF31A4767B}" dt="2021-06-13T21:44:42.732" v="1374" actId="1076"/>
          <ac:picMkLst>
            <pc:docMk/>
            <pc:sldMk cId="546990522" sldId="370"/>
            <ac:picMk id="9" creationId="{D3223A0D-B955-4DEE-8D06-F7E6E2D38787}"/>
          </ac:picMkLst>
        </pc:picChg>
        <pc:cxnChg chg="del mod">
          <ac:chgData name="Streiff, Rachel" userId="e1f19709-021f-41ca-9c16-70a905dae6a6" providerId="ADAL" clId="{1F89084D-A5C8-4286-926B-03CF31A4767B}" dt="2021-06-13T21:42:45.224" v="1307" actId="478"/>
          <ac:cxnSpMkLst>
            <pc:docMk/>
            <pc:sldMk cId="546990522" sldId="370"/>
            <ac:cxnSpMk id="10" creationId="{CEAB52D2-C2A4-455D-8528-DDDA63A5B498}"/>
          </ac:cxnSpMkLst>
        </pc:cxnChg>
      </pc:sldChg>
      <pc:sldChg chg="modSp add mod">
        <pc:chgData name="Streiff, Rachel" userId="e1f19709-021f-41ca-9c16-70a905dae6a6" providerId="ADAL" clId="{1F89084D-A5C8-4286-926B-03CF31A4767B}" dt="2021-06-13T21:51:00.552" v="1884" actId="113"/>
        <pc:sldMkLst>
          <pc:docMk/>
          <pc:sldMk cId="1123297119" sldId="371"/>
        </pc:sldMkLst>
        <pc:spChg chg="mod">
          <ac:chgData name="Streiff, Rachel" userId="e1f19709-021f-41ca-9c16-70a905dae6a6" providerId="ADAL" clId="{1F89084D-A5C8-4286-926B-03CF31A4767B}" dt="2021-06-13T21:51:00.552" v="1884" actId="113"/>
          <ac:spMkLst>
            <pc:docMk/>
            <pc:sldMk cId="1123297119" sldId="371"/>
            <ac:spMk id="4" creationId="{EAE0D21C-C0B2-480D-B5BF-8D0C371A61F2}"/>
          </ac:spMkLst>
        </pc:spChg>
        <pc:spChg chg="mod">
          <ac:chgData name="Streiff, Rachel" userId="e1f19709-021f-41ca-9c16-70a905dae6a6" providerId="ADAL" clId="{1F89084D-A5C8-4286-926B-03CF31A4767B}" dt="2021-06-13T21:47:14.585" v="1416" actId="20577"/>
          <ac:spMkLst>
            <pc:docMk/>
            <pc:sldMk cId="1123297119" sldId="371"/>
            <ac:spMk id="5" creationId="{CDB72E33-1A2C-43E7-BDA4-8FF81A8CDB41}"/>
          </ac:spMkLst>
        </pc:spChg>
      </pc:sldChg>
      <pc:sldChg chg="modSp add mod ord">
        <pc:chgData name="Streiff, Rachel" userId="e1f19709-021f-41ca-9c16-70a905dae6a6" providerId="ADAL" clId="{1F89084D-A5C8-4286-926B-03CF31A4767B}" dt="2021-06-13T21:56:19.172" v="2223" actId="403"/>
        <pc:sldMkLst>
          <pc:docMk/>
          <pc:sldMk cId="2859432169" sldId="372"/>
        </pc:sldMkLst>
        <pc:spChg chg="mod">
          <ac:chgData name="Streiff, Rachel" userId="e1f19709-021f-41ca-9c16-70a905dae6a6" providerId="ADAL" clId="{1F89084D-A5C8-4286-926B-03CF31A4767B}" dt="2021-06-13T21:51:54.240" v="1897" actId="20577"/>
          <ac:spMkLst>
            <pc:docMk/>
            <pc:sldMk cId="2859432169" sldId="372"/>
            <ac:spMk id="8" creationId="{C4C3C229-19C2-494C-B40C-4E49B55AB153}"/>
          </ac:spMkLst>
        </pc:spChg>
        <pc:spChg chg="mod">
          <ac:chgData name="Streiff, Rachel" userId="e1f19709-021f-41ca-9c16-70a905dae6a6" providerId="ADAL" clId="{1F89084D-A5C8-4286-926B-03CF31A4767B}" dt="2021-06-13T21:56:19.172" v="2223" actId="403"/>
          <ac:spMkLst>
            <pc:docMk/>
            <pc:sldMk cId="2859432169" sldId="372"/>
            <ac:spMk id="12" creationId="{3879EF4A-2E67-4E2F-82EB-EFABE4DD8171}"/>
          </ac:spMkLst>
        </pc:spChg>
      </pc:sldChg>
      <pc:sldChg chg="addSp delSp modSp add mod ord">
        <pc:chgData name="Streiff, Rachel" userId="e1f19709-021f-41ca-9c16-70a905dae6a6" providerId="ADAL" clId="{1F89084D-A5C8-4286-926B-03CF31A4767B}" dt="2021-06-13T22:01:58.501" v="2374" actId="1076"/>
        <pc:sldMkLst>
          <pc:docMk/>
          <pc:sldMk cId="2658738404" sldId="373"/>
        </pc:sldMkLst>
        <pc:spChg chg="add mod">
          <ac:chgData name="Streiff, Rachel" userId="e1f19709-021f-41ca-9c16-70a905dae6a6" providerId="ADAL" clId="{1F89084D-A5C8-4286-926B-03CF31A4767B}" dt="2021-06-13T22:01:58.501" v="2374" actId="1076"/>
          <ac:spMkLst>
            <pc:docMk/>
            <pc:sldMk cId="2658738404" sldId="373"/>
            <ac:spMk id="2" creationId="{E38D3C41-C2FE-40AA-9DA3-1ADDFB1352DF}"/>
          </ac:spMkLst>
        </pc:spChg>
        <pc:spChg chg="mod">
          <ac:chgData name="Streiff, Rachel" userId="e1f19709-021f-41ca-9c16-70a905dae6a6" providerId="ADAL" clId="{1F89084D-A5C8-4286-926B-03CF31A4767B}" dt="2021-06-13T22:01:12.169" v="2369" actId="1038"/>
          <ac:spMkLst>
            <pc:docMk/>
            <pc:sldMk cId="2658738404" sldId="373"/>
            <ac:spMk id="3" creationId="{00000000-0000-0000-0000-000000000000}"/>
          </ac:spMkLst>
        </pc:spChg>
        <pc:spChg chg="mod">
          <ac:chgData name="Streiff, Rachel" userId="e1f19709-021f-41ca-9c16-70a905dae6a6" providerId="ADAL" clId="{1F89084D-A5C8-4286-926B-03CF31A4767B}" dt="2021-06-13T21:58:25.850" v="2260" actId="1036"/>
          <ac:spMkLst>
            <pc:docMk/>
            <pc:sldMk cId="2658738404" sldId="373"/>
            <ac:spMk id="4" creationId="{00000000-0000-0000-0000-000000000000}"/>
          </ac:spMkLst>
        </pc:spChg>
        <pc:spChg chg="del">
          <ac:chgData name="Streiff, Rachel" userId="e1f19709-021f-41ca-9c16-70a905dae6a6" providerId="ADAL" clId="{1F89084D-A5C8-4286-926B-03CF31A4767B}" dt="2021-06-13T21:58:02.833" v="2237" actId="478"/>
          <ac:spMkLst>
            <pc:docMk/>
            <pc:sldMk cId="2658738404" sldId="373"/>
            <ac:spMk id="7" creationId="{51F8D21E-A584-41A7-A790-AA7297B70D43}"/>
          </ac:spMkLst>
        </pc:spChg>
        <pc:spChg chg="del">
          <ac:chgData name="Streiff, Rachel" userId="e1f19709-021f-41ca-9c16-70a905dae6a6" providerId="ADAL" clId="{1F89084D-A5C8-4286-926B-03CF31A4767B}" dt="2021-06-13T21:57:20.381" v="2231" actId="478"/>
          <ac:spMkLst>
            <pc:docMk/>
            <pc:sldMk cId="2658738404" sldId="373"/>
            <ac:spMk id="8" creationId="{299A2B17-83EE-4214-9C23-3576EB4BEAEC}"/>
          </ac:spMkLst>
        </pc:spChg>
        <pc:spChg chg="add mod">
          <ac:chgData name="Streiff, Rachel" userId="e1f19709-021f-41ca-9c16-70a905dae6a6" providerId="ADAL" clId="{1F89084D-A5C8-4286-926B-03CF31A4767B}" dt="2021-06-13T21:58:12.033" v="2240" actId="2711"/>
          <ac:spMkLst>
            <pc:docMk/>
            <pc:sldMk cId="2658738404" sldId="373"/>
            <ac:spMk id="11" creationId="{5335AA68-966B-4F02-94F7-B37AAE0ADC28}"/>
          </ac:spMkLst>
        </pc:spChg>
        <pc:spChg chg="add mod">
          <ac:chgData name="Streiff, Rachel" userId="e1f19709-021f-41ca-9c16-70a905dae6a6" providerId="ADAL" clId="{1F89084D-A5C8-4286-926B-03CF31A4767B}" dt="2021-06-13T22:01:12.169" v="2369" actId="1038"/>
          <ac:spMkLst>
            <pc:docMk/>
            <pc:sldMk cId="2658738404" sldId="373"/>
            <ac:spMk id="12" creationId="{F426F547-6040-4B10-84E7-5B9D01CDBD19}"/>
          </ac:spMkLst>
        </pc:spChg>
        <pc:spChg chg="add mod">
          <ac:chgData name="Streiff, Rachel" userId="e1f19709-021f-41ca-9c16-70a905dae6a6" providerId="ADAL" clId="{1F89084D-A5C8-4286-926B-03CF31A4767B}" dt="2021-06-13T22:01:12.169" v="2369" actId="1038"/>
          <ac:spMkLst>
            <pc:docMk/>
            <pc:sldMk cId="2658738404" sldId="373"/>
            <ac:spMk id="13" creationId="{06710356-0378-4966-8869-A80728EE6DF0}"/>
          </ac:spMkLst>
        </pc:spChg>
        <pc:picChg chg="del">
          <ac:chgData name="Streiff, Rachel" userId="e1f19709-021f-41ca-9c16-70a905dae6a6" providerId="ADAL" clId="{1F89084D-A5C8-4286-926B-03CF31A4767B}" dt="2021-06-13T21:57:15.861" v="2228" actId="478"/>
          <ac:picMkLst>
            <pc:docMk/>
            <pc:sldMk cId="2658738404" sldId="373"/>
            <ac:picMk id="6" creationId="{67C584A7-C9F1-4D79-B690-C8A6C4F4B941}"/>
          </ac:picMkLst>
        </pc:picChg>
        <pc:picChg chg="add mod">
          <ac:chgData name="Streiff, Rachel" userId="e1f19709-021f-41ca-9c16-70a905dae6a6" providerId="ADAL" clId="{1F89084D-A5C8-4286-926B-03CF31A4767B}" dt="2021-06-13T22:01:08.119" v="2347" actId="1076"/>
          <ac:picMkLst>
            <pc:docMk/>
            <pc:sldMk cId="2658738404" sldId="373"/>
            <ac:picMk id="9" creationId="{E7EC95A6-48C1-45BD-A997-62F2CCAF1AF6}"/>
          </ac:picMkLst>
        </pc:picChg>
        <pc:cxnChg chg="del mod">
          <ac:chgData name="Streiff, Rachel" userId="e1f19709-021f-41ca-9c16-70a905dae6a6" providerId="ADAL" clId="{1F89084D-A5C8-4286-926B-03CF31A4767B}" dt="2021-06-13T22:01:05.100" v="2346" actId="478"/>
          <ac:cxnSpMkLst>
            <pc:docMk/>
            <pc:sldMk cId="2658738404" sldId="373"/>
            <ac:cxnSpMk id="10" creationId="{CEAB52D2-C2A4-455D-8528-DDDA63A5B49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1CC68-C895-4581-9B21-43587410C2AB}" type="datetimeFigureOut">
              <a:rPr lang="en-US" smtClean="0"/>
              <a:t>6/15/21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A338C-3066-4D0A-9221-4C375A11E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2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51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4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4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2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7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98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7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7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00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11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7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83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3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5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82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70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61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9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4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9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54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90638-D4B4-421E-BA19-029EB48C1F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5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96A0D6-38DB-4218-9B4D-9A8CF299C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436272-CE3F-4291-AD17-568D6FA4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293" indent="0" algn="ctr">
              <a:buNone/>
              <a:defRPr sz="1800"/>
            </a:lvl3pPr>
            <a:lvl4pPr marL="1371440" indent="0" algn="ctr">
              <a:buNone/>
              <a:defRPr sz="1600"/>
            </a:lvl4pPr>
            <a:lvl5pPr marL="1828586" indent="0" algn="ctr">
              <a:buNone/>
              <a:defRPr sz="1600"/>
            </a:lvl5pPr>
            <a:lvl6pPr marL="2285733" indent="0" algn="ctr">
              <a:buNone/>
              <a:defRPr sz="1600"/>
            </a:lvl6pPr>
            <a:lvl7pPr marL="2742879" indent="0" algn="ctr">
              <a:buNone/>
              <a:defRPr sz="1600"/>
            </a:lvl7pPr>
            <a:lvl8pPr marL="3200026" indent="0" algn="ctr">
              <a:buNone/>
              <a:defRPr sz="1600"/>
            </a:lvl8pPr>
            <a:lvl9pPr marL="36571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AA9944-951E-44F0-9723-499ABE27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27F-073D-49C8-B907-11706259D4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7BE5B0-A654-4ADC-948D-B8E1FD04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AE718D-2AE0-4FEB-BCC3-D504C0A7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191D-E961-4951-A8E5-8C84F4C3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0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337CC4-4BB8-46A3-8607-22BC91A7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399F525-F788-454C-AFBA-F5AEEC71F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383325-96B6-4CCC-994E-09267DC5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27F-073D-49C8-B907-11706259D4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20186D-735A-4543-BD7A-A9892A36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FBE681-52A4-4FDF-8433-F7B81C4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191D-E961-4951-A8E5-8C84F4C3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8479B4-03B8-4A51-B19F-D19D36204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E4BBEA-3CC2-409E-8334-8124A3A39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866F3F-9FDD-45C8-AFF9-AC33C9B7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27F-073D-49C8-B907-11706259D4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807B6E-9276-4CA5-8549-8E0E4837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EB976F-881F-4C1F-A9F5-B1DBA1BB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191D-E961-4951-A8E5-8C84F4C3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75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bg>
      <p:bgPr>
        <a:blipFill dpi="0" rotWithShape="1">
          <a:blip r:embed="rId2">
            <a:lum/>
          </a:blip>
          <a:srcRect/>
          <a:stretch>
            <a:fillRect l="-3000" t="-7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="" xmlns:a16="http://schemas.microsoft.com/office/drawing/2014/main" id="{007D4835-407F-4BED-A657-71D694BC722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64443" y="1520166"/>
            <a:ext cx="10371231" cy="452543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609514" indent="-609514" algn="l">
              <a:buFont typeface="Arial" panose="020B0604020202020204" pitchFamily="34" charset="0"/>
              <a:buChar char="•"/>
              <a:defRPr lang="en-US" sz="4300" b="1" kern="1200" dirty="0">
                <a:solidFill>
                  <a:srgbClr val="0C4C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1600"/>
              </a:spcBef>
              <a:defRPr sz="2700">
                <a:solidFill>
                  <a:srgbClr val="0C4C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800"/>
              </a:spcBef>
              <a:defRPr>
                <a:solidFill>
                  <a:srgbClr val="0C4C99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0C4C99"/>
                </a:solidFill>
              </a:defRPr>
            </a:lvl4pPr>
            <a:lvl5pPr>
              <a:spcBef>
                <a:spcPts val="800"/>
              </a:spcBef>
              <a:defRPr>
                <a:solidFill>
                  <a:srgbClr val="0C4C9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Your text here. 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="" xmlns:a16="http://schemas.microsoft.com/office/drawing/2014/main" id="{B87209E6-39B4-4F0A-A4A3-E90C16E5A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374" y="219103"/>
            <a:ext cx="10371231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1219027" rtl="0" eaLnBrk="1" latinLnBrk="0" hangingPunct="1">
              <a:spcBef>
                <a:spcPct val="0"/>
              </a:spcBef>
              <a:buNone/>
              <a:defRPr sz="5800" b="1" kern="1200">
                <a:solidFill>
                  <a:srgbClr val="0C4C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="" xmlns:a16="http://schemas.microsoft.com/office/drawing/2014/main" id="{933EAF8E-12C3-40D4-80AC-375A720C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8440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="" xmlns:a16="http://schemas.microsoft.com/office/drawing/2014/main" id="{3292927D-499B-4014-8101-A5DBF24E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372" y="6385094"/>
            <a:ext cx="2442901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29BE15-445A-4E82-BCD5-C3E37D93D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8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5364-FC34-471B-9D39-4C5365C2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1E6173-4524-41E4-A1DE-7B8FF565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1921C2-14B4-4B9C-BC39-970A86A0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27F-073D-49C8-B907-11706259D4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88A564-8C3A-4E2F-99CB-64997016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923E91-870D-4683-ADBF-D2CE3491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191D-E961-4951-A8E5-8C84F4C3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8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9A8586-9C75-4EF4-A122-487D2508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010C77-2162-45FC-BD86-A941D8473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70B9AE-E972-4E17-A876-A04A4170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27F-073D-49C8-B907-11706259D4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5971BA-1A18-4A4A-B2E8-6B59E5CA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AAF52F-E6C4-4903-B077-745B07B0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191D-E961-4951-A8E5-8C84F4C3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FFF332-9998-4BCE-856E-DFF25D26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BEA431-5091-4FDA-A62B-32FCE0480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663FDA-8F43-40DA-AC92-14B5C9789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841BA1-42FE-4812-8A28-8319357D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27F-073D-49C8-B907-11706259D4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D458FB-A7CC-4CCD-97F0-79E63397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195A9F-764B-4123-AB56-6BE9807D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191D-E961-4951-A8E5-8C84F4C3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23B69-5B02-4B90-843C-D940E451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26A43E-91D4-4EAD-BCA7-312139D83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12CC2B-E41A-4B66-A1A8-BDB610F9E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F2A3C1D-D840-4E74-B1F9-ED2CDC9A6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658317-61C7-4E6E-AEF3-698FE0300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18A7356-A596-4E93-85C0-1D9425D7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27F-073D-49C8-B907-11706259D4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CD08DAE-606E-4E59-B5F3-8F3FE200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726ACDD-F68B-4DD0-9BCD-7199A447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191D-E961-4951-A8E5-8C84F4C3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4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A453F1-7C94-497C-A12A-77B5A4B6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5099C3-2969-4A67-A036-44B4B35C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27F-073D-49C8-B907-11706259D4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7BAD03-AD6E-4041-A1BB-6FE59ED7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DEB5BF-D11B-483C-B555-66F516CF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191D-E961-4951-A8E5-8C84F4C3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8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D089F2-BC53-45D6-9D03-E50E4635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27F-073D-49C8-B907-11706259D4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36A861E-1799-49DA-9566-87E0B22A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2CDE75-E472-4DE1-8617-2908C9C4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191D-E961-4951-A8E5-8C84F4C3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6B004F-6A2A-4598-AED9-2F20BAC7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E4649B-0641-4F12-BD01-9E7360E13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D82F56-A902-4D78-80FE-C4EA3C212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3" indent="0">
              <a:buNone/>
              <a:defRPr sz="1200"/>
            </a:lvl3pPr>
            <a:lvl4pPr marL="1371440" indent="0">
              <a:buNone/>
              <a:defRPr sz="1000"/>
            </a:lvl4pPr>
            <a:lvl5pPr marL="1828586" indent="0">
              <a:buNone/>
              <a:defRPr sz="1000"/>
            </a:lvl5pPr>
            <a:lvl6pPr marL="2285733" indent="0">
              <a:buNone/>
              <a:defRPr sz="1000"/>
            </a:lvl6pPr>
            <a:lvl7pPr marL="2742879" indent="0">
              <a:buNone/>
              <a:defRPr sz="1000"/>
            </a:lvl7pPr>
            <a:lvl8pPr marL="3200026" indent="0">
              <a:buNone/>
              <a:defRPr sz="1000"/>
            </a:lvl8pPr>
            <a:lvl9pPr marL="36571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31BE97-540D-4FA6-9705-6738AF8E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27F-073D-49C8-B907-11706259D4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AC46FD-483C-4200-8C1B-CB33A168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699628-BC93-47E9-8045-B690CA0B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191D-E961-4951-A8E5-8C84F4C3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0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05E72B-DA50-4368-81A0-41D7E714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34748DC-E7C1-4268-AF77-6D3774432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9E8E11-4D60-4ED8-B1BA-D8E1578E1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3" indent="0">
              <a:buNone/>
              <a:defRPr sz="1200"/>
            </a:lvl3pPr>
            <a:lvl4pPr marL="1371440" indent="0">
              <a:buNone/>
              <a:defRPr sz="1000"/>
            </a:lvl4pPr>
            <a:lvl5pPr marL="1828586" indent="0">
              <a:buNone/>
              <a:defRPr sz="1000"/>
            </a:lvl5pPr>
            <a:lvl6pPr marL="2285733" indent="0">
              <a:buNone/>
              <a:defRPr sz="1000"/>
            </a:lvl6pPr>
            <a:lvl7pPr marL="2742879" indent="0">
              <a:buNone/>
              <a:defRPr sz="1000"/>
            </a:lvl7pPr>
            <a:lvl8pPr marL="3200026" indent="0">
              <a:buNone/>
              <a:defRPr sz="1000"/>
            </a:lvl8pPr>
            <a:lvl9pPr marL="36571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82E8EF-D003-45AB-81BD-EBF53DAC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27F-073D-49C8-B907-11706259D4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644B1A-39EB-4D57-8676-B84F6BE5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404F99-67A7-4543-A8FA-B3CE2AEF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191D-E961-4951-A8E5-8C84F4C3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4CD4E2D-EE25-401E-9727-365836BE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1FCA2-4A3C-4713-9227-119AF6168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E74F95-94C1-44C5-9B96-D97D0A29B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627F-073D-49C8-B907-11706259D42E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6DF989-45AE-4DF3-9FB0-68B72127C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EADB02-93F0-4C64-9A02-28AB5D085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191D-E961-4951-A8E5-8C84F4C3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2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29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9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9" indent="-228573" algn="l" defTabSz="9142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mi title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5" y="699708"/>
            <a:ext cx="10481735" cy="54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6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6" y="5536802"/>
            <a:ext cx="2167467" cy="474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9459" y="2555021"/>
            <a:ext cx="2660943" cy="64631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THE CLINICAL COURSE</a:t>
            </a:r>
          </a:p>
          <a:p>
            <a:r>
              <a:rPr lang="en-US" b="1" dirty="0" smtClean="0">
                <a:latin typeface="Century Gothic"/>
                <a:cs typeface="Century Gothic"/>
              </a:rPr>
              <a:t>OF SCHIZOPHRENIA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9" name="Picture 8" descr="Screen Shot 2020-03-07 at 8.03.54 PM.png">
            <a:extLst>
              <a:ext uri="{FF2B5EF4-FFF2-40B4-BE49-F238E27FC236}">
                <a16:creationId xmlns="" xmlns:a16="http://schemas.microsoft.com/office/drawing/2014/main" id="{D3223A0D-B955-4DEE-8D06-F7E6E2D38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3" t="4181" r="15499" b="25651"/>
          <a:stretch/>
        </p:blipFill>
        <p:spPr>
          <a:xfrm>
            <a:off x="1416150" y="738366"/>
            <a:ext cx="6567919" cy="53952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61E3AA7-6DBA-4943-836A-AFA1C8A581AB}"/>
              </a:ext>
            </a:extLst>
          </p:cNvPr>
          <p:cNvSpPr/>
          <p:nvPr/>
        </p:nvSpPr>
        <p:spPr>
          <a:xfrm>
            <a:off x="8186465" y="5369846"/>
            <a:ext cx="3692271" cy="830985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Schizophrenia—An Overview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Robert A. McCutcheon, </a:t>
            </a:r>
            <a:r>
              <a:rPr lang="en-US" sz="1200" dirty="0" err="1">
                <a:latin typeface="Century Gothic" panose="020B0502020202020204" pitchFamily="34" charset="0"/>
              </a:rPr>
              <a:t>MRCPsych</a:t>
            </a:r>
            <a:r>
              <a:rPr lang="en-US" sz="1200" dirty="0">
                <a:latin typeface="Century Gothic" panose="020B0502020202020204" pitchFamily="34" charset="0"/>
              </a:rPr>
              <a:t>; Tiago Reis Marques, PhD; Oliver D. </a:t>
            </a:r>
            <a:r>
              <a:rPr lang="en-US" sz="1200" dirty="0" err="1">
                <a:latin typeface="Century Gothic" panose="020B0502020202020204" pitchFamily="34" charset="0"/>
              </a:rPr>
              <a:t>Howes</a:t>
            </a:r>
            <a:r>
              <a:rPr lang="en-US" sz="1200" dirty="0">
                <a:latin typeface="Century Gothic" panose="020B0502020202020204" pitchFamily="34" charset="0"/>
              </a:rPr>
              <a:t>, PhD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Published online October 30, 2019.</a:t>
            </a:r>
          </a:p>
        </p:txBody>
      </p:sp>
    </p:spTree>
    <p:extLst>
      <p:ext uri="{BB962C8B-B14F-4D97-AF65-F5344CB8AC3E}">
        <p14:creationId xmlns:p14="http://schemas.microsoft.com/office/powerpoint/2010/main" val="54699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4">
            <a:extLst>
              <a:ext uri="{FF2B5EF4-FFF2-40B4-BE49-F238E27FC236}">
                <a16:creationId xmlns="" xmlns:a16="http://schemas.microsoft.com/office/drawing/2014/main" id="{717D4BBE-6AC1-4EA5-A9B2-6460A2D99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3790" y="3936568"/>
            <a:ext cx="0" cy="88619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84" tIns="50793" rIns="101584" bIns="50793"/>
          <a:lstStyle/>
          <a:p>
            <a:endParaRPr lang="en-US" sz="4300">
              <a:latin typeface="Century Gothic" panose="020B0502020202020204" pitchFamily="34" charset="0"/>
            </a:endParaRPr>
          </a:p>
        </p:txBody>
      </p:sp>
      <p:sp>
        <p:nvSpPr>
          <p:cNvPr id="3" name="Line 2">
            <a:extLst>
              <a:ext uri="{FF2B5EF4-FFF2-40B4-BE49-F238E27FC236}">
                <a16:creationId xmlns="" xmlns:a16="http://schemas.microsoft.com/office/drawing/2014/main" id="{46F5F3A0-8F4B-4049-B585-59415FC04F86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3703253" y="3634797"/>
            <a:ext cx="850459" cy="14540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84" tIns="50793" rIns="101584" bIns="50793"/>
          <a:lstStyle/>
          <a:p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4" name="Line 3">
            <a:extLst>
              <a:ext uri="{FF2B5EF4-FFF2-40B4-BE49-F238E27FC236}">
                <a16:creationId xmlns="" xmlns:a16="http://schemas.microsoft.com/office/drawing/2014/main" id="{80138D74-E0FC-48B5-900E-32033B8D2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4784" y="2307036"/>
            <a:ext cx="820527" cy="5531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84" tIns="50793" rIns="101584" bIns="50793"/>
          <a:lstStyle/>
          <a:p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="" xmlns:a16="http://schemas.microsoft.com/office/drawing/2014/main" id="{B97B02AD-2440-484C-A0E4-F97E5BEBF0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02169" y="2307034"/>
            <a:ext cx="901472" cy="5531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84" tIns="50793" rIns="101584" bIns="50793"/>
          <a:lstStyle/>
          <a:p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="" xmlns:a16="http://schemas.microsoft.com/office/drawing/2014/main" id="{81D0080F-289D-4FB1-B10E-50C9E79731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58600" y="3945032"/>
            <a:ext cx="1326508" cy="10746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84" tIns="50793" rIns="101584" bIns="50793"/>
          <a:lstStyle/>
          <a:p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5B2A7291-D85C-4225-9760-FE442491C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533" y="2048936"/>
            <a:ext cx="3530600" cy="1845733"/>
          </a:xfrm>
          <a:prstGeom prst="rect">
            <a:avLst/>
          </a:prstGeom>
          <a:solidFill>
            <a:srgbClr val="B6B5C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1584" tIns="50793" rIns="101584" bIns="50793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Social /occupational</a:t>
            </a:r>
            <a:br>
              <a:rPr lang="en-US" alt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alt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dysfunction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Work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Interpersonal relationships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 Self care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79112DF9-039E-4E45-95F7-4F4D3474F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68" y="3612026"/>
            <a:ext cx="2535611" cy="2424708"/>
          </a:xfrm>
          <a:prstGeom prst="rect">
            <a:avLst/>
          </a:prstGeom>
          <a:solidFill>
            <a:srgbClr val="B6B5C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1584" tIns="50793" rIns="101584" bIns="50793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Mood symptoms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85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Depression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85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Hopelessness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85000"/>
              <a:defRPr/>
            </a:pPr>
            <a:r>
              <a:rPr lang="en-US" altLang="en-US" sz="1600" b="1" dirty="0" err="1">
                <a:latin typeface="Century Gothic" panose="020B0502020202020204" pitchFamily="34" charset="0"/>
              </a:rPr>
              <a:t>Suicidality</a:t>
            </a:r>
            <a:endParaRPr lang="en-US" altLang="en-US" sz="1600" b="1" dirty="0">
              <a:latin typeface="Century Gothic" panose="020B0502020202020204" pitchFamily="34" charset="0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85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Anxiety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85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Agitation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85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Hostility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E032C580-14F1-4BB8-BF7E-7DA8B659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533" y="4813303"/>
            <a:ext cx="3572934" cy="579967"/>
          </a:xfrm>
          <a:prstGeom prst="rect">
            <a:avLst/>
          </a:prstGeom>
          <a:solidFill>
            <a:srgbClr val="B6B5C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1584" tIns="50793" rIns="101584" bIns="50793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Comorbid substance abuse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A6716C0B-6B46-40D3-A701-031145343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523" y="3868833"/>
            <a:ext cx="2547211" cy="1761500"/>
          </a:xfrm>
          <a:prstGeom prst="rect">
            <a:avLst/>
          </a:prstGeom>
          <a:solidFill>
            <a:srgbClr val="B6B5C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1584" tIns="50793" rIns="101584" bIns="50793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Cognitive deficits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Attention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Memory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Executive functions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Processing speed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C1B875F0-8D2A-4DE3-9039-0DAAE691B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523" y="1538453"/>
            <a:ext cx="2547211" cy="1958283"/>
          </a:xfrm>
          <a:prstGeom prst="rect">
            <a:avLst/>
          </a:prstGeom>
          <a:solidFill>
            <a:srgbClr val="B6B5C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1584" tIns="50793" rIns="101584" bIns="50793" anchor="t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Negative symptoms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Affective flattening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defRPr/>
            </a:pPr>
            <a:r>
              <a:rPr lang="en-US" altLang="en-US" sz="1600" b="1" dirty="0" err="1">
                <a:latin typeface="Century Gothic" panose="020B0502020202020204" pitchFamily="34" charset="0"/>
              </a:rPr>
              <a:t>Alogia</a:t>
            </a:r>
            <a:endParaRPr lang="en-US" altLang="en-US" sz="1600" b="1" dirty="0">
              <a:latin typeface="Century Gothic" panose="020B0502020202020204" pitchFamily="34" charset="0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defRPr/>
            </a:pPr>
            <a:r>
              <a:rPr lang="en-US" altLang="en-US" sz="1600" b="1" dirty="0" err="1">
                <a:latin typeface="Century Gothic" panose="020B0502020202020204" pitchFamily="34" charset="0"/>
              </a:rPr>
              <a:t>Avolition</a:t>
            </a:r>
            <a:endParaRPr lang="en-US" altLang="en-US" sz="1600" b="1" dirty="0">
              <a:latin typeface="Century Gothic" panose="020B0502020202020204" pitchFamily="34" charset="0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defRPr/>
            </a:pPr>
            <a:r>
              <a:rPr lang="en-US" altLang="en-US" sz="1600" b="1" dirty="0" err="1">
                <a:latin typeface="Century Gothic" panose="020B0502020202020204" pitchFamily="34" charset="0"/>
              </a:rPr>
              <a:t>Anhedonia</a:t>
            </a:r>
            <a:endParaRPr lang="en-US" altLang="en-US" sz="1600" b="1" dirty="0">
              <a:latin typeface="Century Gothic" panose="020B0502020202020204" pitchFamily="34" charset="0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Social withdrawal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="" xmlns:a16="http://schemas.microsoft.com/office/drawing/2014/main" id="{7318A37B-3012-4661-BE09-30664CB18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2" y="1538453"/>
            <a:ext cx="2518677" cy="1797417"/>
          </a:xfrm>
          <a:prstGeom prst="rect">
            <a:avLst/>
          </a:prstGeom>
          <a:solidFill>
            <a:srgbClr val="B6B5C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1584" tIns="50793" rIns="101584" bIns="50793" anchor="ctr"/>
          <a:lstStyle>
            <a:lvl1pPr marL="147638" indent="-1476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defRPr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Positive symptoms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Delusions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Hallucinations</a:t>
            </a:r>
          </a:p>
          <a:p>
            <a:pPr marL="0" indent="0" algn="ctr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Disorganized speech</a:t>
            </a:r>
          </a:p>
          <a:p>
            <a:pPr marL="0" indent="0" algn="ctr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defRPr/>
            </a:pPr>
            <a:r>
              <a:rPr lang="en-US" altLang="en-US" sz="1600" b="1" dirty="0">
                <a:latin typeface="Century Gothic" panose="020B0502020202020204" pitchFamily="34" charset="0"/>
              </a:rPr>
              <a:t> Catatonia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="" xmlns:a16="http://schemas.microsoft.com/office/drawing/2014/main" id="{1FF20817-D743-427E-A32B-77958400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229" y="6391649"/>
            <a:ext cx="1710231" cy="318022"/>
          </a:xfrm>
          <a:prstGeom prst="rect">
            <a:avLst/>
          </a:prstGeom>
          <a:noFill/>
          <a:ln>
            <a:noFill/>
          </a:ln>
        </p:spPr>
        <p:txBody>
          <a:bodyPr wrap="square" lIns="101584" tIns="50793" rIns="101584" bIns="50793">
            <a:spAutoFit/>
          </a:bodyPr>
          <a:lstStyle>
            <a:lvl1pPr>
              <a:tabLst>
                <a:tab pos="58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8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8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8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8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>
                <a:latin typeface="Century Gothic"/>
                <a:cs typeface="Century Gothic"/>
              </a:rPr>
              <a:t>Maguire 2002</a:t>
            </a:r>
            <a:endParaRPr lang="en-US" altLang="en-US" sz="1400" dirty="0">
              <a:latin typeface="Century Gothic"/>
              <a:cs typeface="Century Gothic"/>
              <a:sym typeface="Symbol" panose="05050102010706020507" pitchFamily="18" charset="2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="" xmlns:a16="http://schemas.microsoft.com/office/drawing/2014/main" id="{297C01F0-6E6C-4A2B-82CB-7F388097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7259"/>
            <a:ext cx="10972800" cy="1040391"/>
          </a:xfrm>
        </p:spPr>
        <p:txBody>
          <a:bodyPr>
            <a:normAutofit/>
          </a:bodyPr>
          <a:lstStyle/>
          <a:p>
            <a:r>
              <a:rPr lang="en-US" sz="4000" b="0" spc="-200" dirty="0">
                <a:solidFill>
                  <a:schemeClr val="tx1"/>
                </a:solidFill>
                <a:latin typeface="Century Gothic" panose="020B0502020202020204" pitchFamily="34" charset="0"/>
              </a:rPr>
              <a:t>Clinical Features of Psychosis</a:t>
            </a:r>
          </a:p>
        </p:txBody>
      </p:sp>
      <p:pic>
        <p:nvPicPr>
          <p:cNvPr id="24" name="Picture 23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797"/>
            <a:ext cx="2167467" cy="4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6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D558CB4-6CD8-472E-A83D-D14E8ADC908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60114" y="1571656"/>
            <a:ext cx="8957086" cy="447394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Our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Cohort:  </a:t>
            </a:r>
            <a:r>
              <a:rPr lang="en-US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cohort of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95</a:t>
            </a: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patients that have received a clozapine-</a:t>
            </a:r>
            <a:r>
              <a:rPr lang="en-US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centered treatment </a:t>
            </a: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approach for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1 year or longer</a:t>
            </a: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, currently the subjects of an in-depth patient characterization study.</a:t>
            </a:r>
          </a:p>
          <a:p>
            <a:pPr marL="380945" indent="-380945">
              <a:lnSpc>
                <a:spcPct val="130000"/>
              </a:lnSpc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Family:  </a:t>
            </a:r>
            <a:r>
              <a:rPr lang="en-US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Another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40+</a:t>
            </a: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(and counting) patients in earlier phases of their clozapine journey, with less than 1 year of treatment.</a:t>
            </a:r>
          </a:p>
          <a:p>
            <a:pPr marL="380945" indent="-380945">
              <a:lnSpc>
                <a:spcPct val="130000"/>
              </a:lnSpc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Extended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Family:  </a:t>
            </a:r>
            <a:r>
              <a:rPr lang="en-US" sz="17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Over </a:t>
            </a:r>
            <a:r>
              <a:rPr lang="en-US" sz="1700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  <a:r>
              <a:rPr lang="en-US" sz="17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more families following the clozapine-</a:t>
            </a:r>
            <a:r>
              <a:rPr lang="en-US" sz="17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centered approach </a:t>
            </a:r>
            <a:r>
              <a:rPr lang="en-US" sz="17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through consultation or co-following with Dr. Robert Laitman and Dr. Ann Mandel and unfortunately those that have left us due to a lack of engagement.</a:t>
            </a:r>
          </a:p>
          <a:p>
            <a:endParaRPr lang="en-US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DB72E33-1A2C-43E7-BDA4-8FF81A8C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74" y="219105"/>
            <a:ext cx="10371231" cy="1352551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The TEAM DANIEL Family</a:t>
            </a:r>
          </a:p>
        </p:txBody>
      </p:sp>
      <p:pic>
        <p:nvPicPr>
          <p:cNvPr id="7" name="Picture 6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DB72E33-1A2C-43E7-BDA4-8FF81A8C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74" y="269906"/>
            <a:ext cx="10371231" cy="1366147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Who is TEAM DANIEL?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64B192-802D-464D-8A27-B5E95E52F60A}"/>
              </a:ext>
            </a:extLst>
          </p:cNvPr>
          <p:cNvSpPr txBox="1"/>
          <p:nvPr/>
        </p:nvSpPr>
        <p:spPr>
          <a:xfrm>
            <a:off x="1652371" y="1432853"/>
            <a:ext cx="8126629" cy="3038768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spc="70" dirty="0">
                <a:latin typeface="Century Gothic" panose="020B0502020202020204" pitchFamily="34" charset="0"/>
              </a:rPr>
              <a:t>Patient Utilization Statistics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52%</a:t>
            </a:r>
            <a:r>
              <a:rPr lang="en-US" sz="1600" dirty="0">
                <a:latin typeface="Century Gothic" panose="020B0502020202020204" pitchFamily="34" charset="0"/>
              </a:rPr>
              <a:t> came to the practice to </a:t>
            </a:r>
            <a:r>
              <a:rPr lang="en-US" sz="1600" b="1" spc="50" dirty="0">
                <a:latin typeface="Century Gothic" panose="020B0502020202020204" pitchFamily="34" charset="0"/>
              </a:rPr>
              <a:t>initiate</a:t>
            </a:r>
            <a:r>
              <a:rPr lang="en-US" sz="1600" b="1" i="1" dirty="0">
                <a:latin typeface="Century Gothic" panose="020B0502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</a:rPr>
              <a:t>clozapine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990459" lvl="1" indent="-380945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Previous providers could not- or would not- prescribe clozapine.</a:t>
            </a:r>
          </a:p>
          <a:p>
            <a:pPr marL="990459" lvl="1" indent="-3809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48%</a:t>
            </a:r>
            <a:r>
              <a:rPr lang="en-US" sz="1600" dirty="0">
                <a:latin typeface="Century Gothic" panose="020B0502020202020204" pitchFamily="34" charset="0"/>
              </a:rPr>
              <a:t> came to the practice </a:t>
            </a:r>
            <a:r>
              <a:rPr lang="en-US" sz="1600" b="1" dirty="0">
                <a:latin typeface="Century Gothic" panose="020B0502020202020204" pitchFamily="34" charset="0"/>
              </a:rPr>
              <a:t>already on </a:t>
            </a:r>
            <a:r>
              <a:rPr lang="en-US" sz="1600" dirty="0">
                <a:latin typeface="Century Gothic" panose="020B0502020202020204" pitchFamily="34" charset="0"/>
              </a:rPr>
              <a:t>clozapine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990459" lvl="1" indent="-380945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Still suffering from psychosis symptoms.</a:t>
            </a:r>
          </a:p>
          <a:p>
            <a:pPr marL="990459" lvl="1" indent="-380945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Enduring intolerable side effects.</a:t>
            </a:r>
          </a:p>
          <a:p>
            <a:pPr marL="990459" lvl="1" indent="-380945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Still not recovered to pre-illness baseline functioning and well-being.</a:t>
            </a:r>
          </a:p>
          <a:p>
            <a:pPr marL="990459" lvl="1" indent="-380945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Previous providers unwilling to re-challenge after prior adverse effect.</a:t>
            </a:r>
          </a:p>
        </p:txBody>
      </p:sp>
      <p:pic>
        <p:nvPicPr>
          <p:cNvPr id="4" name="Picture 3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6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63704C2-9103-4AB7-ACD9-509AD313A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2" t="11511" r="26407" b="11511"/>
          <a:stretch/>
        </p:blipFill>
        <p:spPr>
          <a:xfrm>
            <a:off x="8473861" y="914164"/>
            <a:ext cx="3491596" cy="338231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CDB72E33-1A2C-43E7-BDA4-8FF81A8C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46" y="288499"/>
            <a:ext cx="10371231" cy="1143000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Our Demographics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E788DD-C9C6-491D-965C-DCCCF292F1B4}"/>
              </a:ext>
            </a:extLst>
          </p:cNvPr>
          <p:cNvSpPr txBox="1"/>
          <p:nvPr/>
        </p:nvSpPr>
        <p:spPr>
          <a:xfrm>
            <a:off x="1802268" y="1559533"/>
            <a:ext cx="3726466" cy="196360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buSzPct val="150000"/>
            </a:pPr>
            <a:r>
              <a:rPr lang="en-US" sz="1600" b="1" dirty="0">
                <a:latin typeface="Century Gothic" panose="020B0502020202020204" pitchFamily="34" charset="0"/>
              </a:rPr>
              <a:t>TEAM DANIEL Profile Statistics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380945" indent="-380945">
              <a:lnSpc>
                <a:spcPct val="14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Average age: </a:t>
            </a:r>
            <a:r>
              <a:rPr lang="en-US" sz="1600" b="1" dirty="0">
                <a:latin typeface="Century Gothic" panose="020B0502020202020204" pitchFamily="34" charset="0"/>
              </a:rPr>
              <a:t>34 years old</a:t>
            </a:r>
          </a:p>
          <a:p>
            <a:pPr marL="380945" indent="-380945">
              <a:lnSpc>
                <a:spcPct val="14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Youngest: </a:t>
            </a:r>
            <a:r>
              <a:rPr lang="en-US" sz="1600" b="1" dirty="0">
                <a:latin typeface="Century Gothic" panose="020B0502020202020204" pitchFamily="34" charset="0"/>
              </a:rPr>
              <a:t>17</a:t>
            </a:r>
          </a:p>
          <a:p>
            <a:pPr marL="380945" indent="-380945">
              <a:lnSpc>
                <a:spcPct val="14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Oldest: </a:t>
            </a:r>
            <a:r>
              <a:rPr lang="en-US" sz="1600" b="1" dirty="0">
                <a:latin typeface="Century Gothic" panose="020B0502020202020204" pitchFamily="34" charset="0"/>
              </a:rPr>
              <a:t>74</a:t>
            </a:r>
          </a:p>
          <a:p>
            <a:pPr marL="380945" indent="-380945">
              <a:lnSpc>
                <a:spcPct val="14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Longest patient on clozapine: </a:t>
            </a:r>
          </a:p>
          <a:p>
            <a:pPr>
              <a:buSzPct val="130000"/>
            </a:pPr>
            <a:r>
              <a:rPr lang="en-US" sz="1600" b="1" dirty="0">
                <a:latin typeface="Century Gothic" panose="020B0502020202020204" pitchFamily="34" charset="0"/>
              </a:rPr>
              <a:t>	30 years </a:t>
            </a:r>
            <a:r>
              <a:rPr lang="en-US" sz="1600" dirty="0">
                <a:latin typeface="Century Gothic" panose="020B0502020202020204" pitchFamily="34" charset="0"/>
              </a:rPr>
              <a:t>(and counting)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87BF71-CA8C-4CB2-8945-284A9D3E3D95}"/>
              </a:ext>
            </a:extLst>
          </p:cNvPr>
          <p:cNvSpPr txBox="1"/>
          <p:nvPr/>
        </p:nvSpPr>
        <p:spPr>
          <a:xfrm>
            <a:off x="1874242" y="3905886"/>
            <a:ext cx="3959295" cy="1636333"/>
          </a:xfrm>
          <a:prstGeom prst="rect">
            <a:avLst/>
          </a:prstGeom>
          <a:solidFill>
            <a:srgbClr val="B6B5CF"/>
          </a:solidFill>
        </p:spPr>
        <p:txBody>
          <a:bodyPr wrap="square" lIns="91429" tIns="45714" rIns="91429" bIns="4571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All genetic profiles, backgrounds and ethnicities respond better to clozapine than any other antipsychotic.</a:t>
            </a:r>
          </a:p>
          <a:p>
            <a:pPr algn="ctr">
              <a:lnSpc>
                <a:spcPct val="120000"/>
              </a:lnSpc>
            </a:pPr>
            <a:endParaRPr lang="en-US" sz="14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Asians, females and non-smokers may respond to lower dosages, on average.</a:t>
            </a:r>
          </a:p>
        </p:txBody>
      </p:sp>
      <p:pic>
        <p:nvPicPr>
          <p:cNvPr id="9" name="Picture 8" descr="TD tag NAMICon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BA3B872-7086-48B8-AE34-CE13B8D10E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13" t="14744" r="22777" b="12838"/>
          <a:stretch/>
        </p:blipFill>
        <p:spPr>
          <a:xfrm>
            <a:off x="6096003" y="2153703"/>
            <a:ext cx="4328367" cy="42855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0531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711A0F-4D27-46BD-BB26-F2029E477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8" t="27005" r="26537" b="5762"/>
          <a:stretch/>
        </p:blipFill>
        <p:spPr>
          <a:xfrm>
            <a:off x="7036097" y="1642533"/>
            <a:ext cx="4258435" cy="413381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CDB72E33-1A2C-43E7-BDA4-8FF81A8C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74" y="219103"/>
            <a:ext cx="10371231" cy="1288899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Our Demographics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4C8C22-226E-46C7-B287-9B8E599B21E0}"/>
              </a:ext>
            </a:extLst>
          </p:cNvPr>
          <p:cNvSpPr txBox="1"/>
          <p:nvPr/>
        </p:nvSpPr>
        <p:spPr>
          <a:xfrm>
            <a:off x="1615305" y="1423336"/>
            <a:ext cx="5767628" cy="284692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Compelling Statistics</a:t>
            </a:r>
          </a:p>
          <a:p>
            <a:pPr marL="380945" indent="-380945">
              <a:buSzPct val="130000"/>
              <a:buFont typeface="Arial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80945" indent="-380945">
              <a:buSzPct val="130000"/>
              <a:buFont typeface="Arial"/>
              <a:buChar char="•"/>
            </a:pPr>
            <a:r>
              <a:rPr lang="en-US" sz="1600" b="1" dirty="0" smtClean="0">
                <a:latin typeface="Century Gothic" panose="020B0502020202020204" pitchFamily="34" charset="0"/>
              </a:rPr>
              <a:t>4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</a:rPr>
              <a:t>of the </a:t>
            </a:r>
            <a:r>
              <a:rPr lang="en-US" sz="1600" b="1" dirty="0">
                <a:latin typeface="Century Gothic" panose="020B0502020202020204" pitchFamily="34" charset="0"/>
              </a:rPr>
              <a:t>95</a:t>
            </a:r>
            <a:r>
              <a:rPr lang="en-US" sz="1600" dirty="0">
                <a:latin typeface="Century Gothic" panose="020B0502020202020204" pitchFamily="34" charset="0"/>
              </a:rPr>
              <a:t> Team Daniel cohort patients are no longer on clozapine due to their psychiatric condition resolving.</a:t>
            </a:r>
          </a:p>
          <a:p>
            <a:pPr marL="380945" indent="-380945">
              <a:buSzPct val="130000"/>
              <a:buFont typeface="Arial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80945" indent="-380945">
              <a:buSzPct val="130000"/>
              <a:buFont typeface="Arial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Two of the 4 received </a:t>
            </a:r>
            <a:r>
              <a:rPr lang="en-US" sz="1600" b="1" i="1" dirty="0">
                <a:latin typeface="Century Gothic" panose="020B0502020202020204" pitchFamily="34" charset="0"/>
              </a:rPr>
              <a:t>clozapine first</a:t>
            </a:r>
            <a:r>
              <a:rPr lang="en-US" sz="1600" dirty="0">
                <a:latin typeface="Century Gothic" panose="020B0502020202020204" pitchFamily="34" charset="0"/>
              </a:rPr>
              <a:t>!</a:t>
            </a:r>
          </a:p>
          <a:p>
            <a:pPr marL="990459" lvl="1" indent="-380945">
              <a:buSzPct val="130000"/>
              <a:buFont typeface="Arial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80945" indent="-380945"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56% </a:t>
            </a:r>
            <a:r>
              <a:rPr lang="en-US" sz="1600" dirty="0">
                <a:latin typeface="Century Gothic" panose="020B0502020202020204" pitchFamily="34" charset="0"/>
              </a:rPr>
              <a:t>characterized with anosognosia (poor insight</a:t>
            </a:r>
            <a:r>
              <a:rPr lang="en-US" sz="1600" dirty="0" smtClean="0">
                <a:latin typeface="Century Gothic" panose="020B0502020202020204" pitchFamily="34" charset="0"/>
              </a:rPr>
              <a:t>).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380945" indent="-380945">
              <a:buSzPct val="130000"/>
              <a:buFont typeface="Arial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80945" indent="-380945"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8</a:t>
            </a:r>
            <a:r>
              <a:rPr lang="en-US" sz="1600" dirty="0">
                <a:latin typeface="Century Gothic" panose="020B0502020202020204" pitchFamily="34" charset="0"/>
              </a:rPr>
              <a:t> patients on Assisted Outpatient Treatment (AOT</a:t>
            </a:r>
            <a:r>
              <a:rPr lang="en-US" sz="1900" dirty="0" smtClean="0">
                <a:latin typeface="Century Gothic" panose="020B0502020202020204" pitchFamily="34" charset="0"/>
              </a:rPr>
              <a:t>).</a:t>
            </a:r>
            <a:endParaRPr lang="en-US" sz="19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82890BF-69ED-45ED-BD36-0B4091A10D6E}"/>
              </a:ext>
            </a:extLst>
          </p:cNvPr>
          <p:cNvSpPr txBox="1"/>
          <p:nvPr/>
        </p:nvSpPr>
        <p:spPr>
          <a:xfrm>
            <a:off x="1705264" y="4603198"/>
            <a:ext cx="5152737" cy="860736"/>
          </a:xfrm>
          <a:prstGeom prst="rect">
            <a:avLst/>
          </a:prstGeom>
          <a:solidFill>
            <a:srgbClr val="B6B5CF"/>
          </a:solidFill>
        </p:spPr>
        <p:txBody>
          <a:bodyPr wrap="square" lIns="91429" tIns="45714" rIns="91429" bIns="4571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Clozapine can be used for drug-induced psychosis, borderline personality disorder, severe insomnia, depressive disorder with psychosis, and other conditions.</a:t>
            </a:r>
          </a:p>
        </p:txBody>
      </p:sp>
      <p:pic>
        <p:nvPicPr>
          <p:cNvPr id="7" name="Picture 6" descr="TD tag NAMICon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8200" y="1422400"/>
            <a:ext cx="97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Other 3%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314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DB72E33-1A2C-43E7-BDA4-8FF81A8C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125" y="219102"/>
            <a:ext cx="8300465" cy="1347604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Not Every 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39B3A8-38B8-4EDB-9D26-D3156177D1FA}"/>
              </a:ext>
            </a:extLst>
          </p:cNvPr>
          <p:cNvSpPr txBox="1"/>
          <p:nvPr/>
        </p:nvSpPr>
        <p:spPr>
          <a:xfrm>
            <a:off x="1715465" y="1456640"/>
            <a:ext cx="9392802" cy="451609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spc="30" dirty="0">
                <a:latin typeface="Century Gothic" panose="020B0502020202020204" pitchFamily="34" charset="0"/>
              </a:rPr>
              <a:t>Not</a:t>
            </a:r>
            <a:r>
              <a:rPr lang="en-US" sz="1600" b="1" spc="50" dirty="0">
                <a:latin typeface="Century Gothic" panose="020B0502020202020204" pitchFamily="34" charset="0"/>
              </a:rPr>
              <a:t> Every Patient is Still With Us…</a:t>
            </a:r>
          </a:p>
          <a:p>
            <a:pPr lvl="1">
              <a:lnSpc>
                <a:spcPct val="12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18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 Refused </a:t>
            </a:r>
            <a:r>
              <a:rPr lang="en-US" sz="1600" dirty="0">
                <a:latin typeface="Century Gothic" panose="020B0502020202020204" pitchFamily="34" charset="0"/>
              </a:rPr>
              <a:t>or never started treatment; unable to obtain an </a:t>
            </a:r>
            <a:r>
              <a:rPr lang="en-US" sz="1600" dirty="0" smtClean="0">
                <a:latin typeface="Century Gothic" panose="020B0502020202020204" pitchFamily="34" charset="0"/>
              </a:rPr>
              <a:t>AOT.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380945" indent="-3809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9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 Discontinued </a:t>
            </a:r>
            <a:r>
              <a:rPr lang="en-US" sz="1600" dirty="0">
                <a:latin typeface="Century Gothic" panose="020B0502020202020204" pitchFamily="34" charset="0"/>
              </a:rPr>
              <a:t>treatment or transitioned to other </a:t>
            </a:r>
            <a:r>
              <a:rPr lang="en-US" sz="1600" dirty="0" smtClean="0">
                <a:latin typeface="Century Gothic" panose="020B0502020202020204" pitchFamily="34" charset="0"/>
              </a:rPr>
              <a:t>medications.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990459" lvl="1" indent="-380945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Other antipsychotic, mood stabilizer or cognition </a:t>
            </a:r>
            <a:r>
              <a:rPr lang="en-US" sz="1600" dirty="0" smtClean="0">
                <a:latin typeface="Century Gothic" panose="020B0502020202020204" pitchFamily="34" charset="0"/>
              </a:rPr>
              <a:t>medications.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990459" lvl="1" indent="-380945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1 due to clozapine adverse effect: cardiomyopathy in an elderly transplant </a:t>
            </a:r>
            <a:r>
              <a:rPr lang="en-US" sz="1600" dirty="0" smtClean="0">
                <a:latin typeface="Century Gothic" panose="020B0502020202020204" pitchFamily="34" charset="0"/>
              </a:rPr>
              <a:t>patient.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2</a:t>
            </a:r>
            <a:r>
              <a:rPr lang="en-US" sz="1600" dirty="0">
                <a:latin typeface="Century Gothic" panose="020B0502020202020204" pitchFamily="34" charset="0"/>
              </a:rPr>
              <a:t>  </a:t>
            </a:r>
            <a:r>
              <a:rPr lang="en-US" sz="1600" dirty="0" smtClean="0">
                <a:latin typeface="Century Gothic" panose="020B0502020202020204" pitchFamily="34" charset="0"/>
              </a:rPr>
              <a:t>Deaths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990459" lvl="1" indent="-380945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1 elderly patient</a:t>
            </a:r>
            <a:endParaRPr lang="en-US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990459" lvl="1" indent="-380945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1 suicide</a:t>
            </a:r>
          </a:p>
          <a:p>
            <a:pPr lvl="1">
              <a:lnSpc>
                <a:spcPct val="120000"/>
              </a:lnSpc>
            </a:pPr>
            <a:endParaRPr lang="en-US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12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 Lost </a:t>
            </a:r>
            <a:r>
              <a:rPr lang="en-US" sz="1600" dirty="0">
                <a:latin typeface="Century Gothic" panose="020B0502020202020204" pitchFamily="34" charset="0"/>
              </a:rPr>
              <a:t>to follow up or transferred to another </a:t>
            </a:r>
            <a:r>
              <a:rPr lang="en-US" sz="1600" dirty="0" smtClean="0">
                <a:latin typeface="Century Gothic" panose="020B0502020202020204" pitchFamily="34" charset="0"/>
              </a:rPr>
              <a:t>practice.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380990" indent="-38099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2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 Dismissed </a:t>
            </a:r>
            <a:r>
              <a:rPr lang="en-US" sz="1600" dirty="0">
                <a:latin typeface="Century Gothic" panose="020B0502020202020204" pitchFamily="34" charset="0"/>
              </a:rPr>
              <a:t>from </a:t>
            </a:r>
            <a:r>
              <a:rPr lang="en-US" sz="1600" dirty="0" smtClean="0">
                <a:latin typeface="Century Gothic" panose="020B0502020202020204" pitchFamily="34" charset="0"/>
              </a:rPr>
              <a:t>practice.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DB72E33-1A2C-43E7-BDA4-8FF81A8C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32" y="340851"/>
            <a:ext cx="11228629" cy="1143000"/>
          </a:xfrm>
        </p:spPr>
        <p:txBody>
          <a:bodyPr>
            <a:normAutofit/>
          </a:bodyPr>
          <a:lstStyle/>
          <a:p>
            <a:r>
              <a:rPr lang="en-US" sz="4000" b="0" spc="-200" dirty="0">
                <a:solidFill>
                  <a:schemeClr val="tx1"/>
                </a:solidFill>
                <a:latin typeface="Century Gothic" panose="020B0502020202020204" pitchFamily="34" charset="0"/>
              </a:rPr>
              <a:t>How is </a:t>
            </a:r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TEAM DANIEL </a:t>
            </a:r>
            <a:r>
              <a:rPr lang="en-US" sz="4000" b="0" spc="-200" dirty="0">
                <a:solidFill>
                  <a:schemeClr val="tx1"/>
                </a:solidFill>
                <a:latin typeface="Century Gothic" panose="020B0502020202020204" pitchFamily="34" charset="0"/>
              </a:rPr>
              <a:t>Different?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E0D21C-C0B2-480D-B5BF-8D0C371A61F2}"/>
              </a:ext>
            </a:extLst>
          </p:cNvPr>
          <p:cNvSpPr txBox="1"/>
          <p:nvPr/>
        </p:nvSpPr>
        <p:spPr>
          <a:xfrm>
            <a:off x="1622759" y="1486186"/>
            <a:ext cx="9074656" cy="392516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We use </a:t>
            </a:r>
            <a:r>
              <a:rPr lang="en-US" sz="1600" b="1" dirty="0">
                <a:latin typeface="Century Gothic" panose="020B0502020202020204" pitchFamily="34" charset="0"/>
              </a:rPr>
              <a:t>Clozapine First</a:t>
            </a:r>
            <a:r>
              <a:rPr lang="en-US" sz="1600" dirty="0">
                <a:latin typeface="Century Gothic" panose="020B0502020202020204" pitchFamily="34" charset="0"/>
              </a:rPr>
              <a:t>… NOT as a last resort!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We believe patients have a </a:t>
            </a:r>
            <a:r>
              <a:rPr lang="en-US" sz="1600" b="1" dirty="0">
                <a:latin typeface="Century Gothic" panose="020B0502020202020204" pitchFamily="34" charset="0"/>
              </a:rPr>
              <a:t>Right to Be Well </a:t>
            </a:r>
            <a:r>
              <a:rPr lang="en-US" sz="1600" dirty="0">
                <a:latin typeface="Century Gothic" panose="020B0502020202020204" pitchFamily="34" charset="0"/>
              </a:rPr>
              <a:t>and encourage the use of LEAP and if needed court-ordered Assisted Outpatient Treatment (AOT).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We do not tolerate side effects, including weight gain, and we aggressively use </a:t>
            </a:r>
            <a:r>
              <a:rPr lang="en-US" sz="1600" b="1" dirty="0">
                <a:latin typeface="Century Gothic" panose="020B0502020202020204" pitchFamily="34" charset="0"/>
              </a:rPr>
              <a:t>adjunctive medications, ultra-slow titrations, diet and exercise </a:t>
            </a:r>
            <a:r>
              <a:rPr lang="en-US" sz="1600" dirty="0">
                <a:latin typeface="Century Gothic" panose="020B0502020202020204" pitchFamily="34" charset="0"/>
              </a:rPr>
              <a:t>to treat and prevent them.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Our goal is </a:t>
            </a:r>
            <a:r>
              <a:rPr lang="en-US" sz="1600" b="1" dirty="0">
                <a:latin typeface="Century Gothic" panose="020B0502020202020204" pitchFamily="34" charset="0"/>
              </a:rPr>
              <a:t>Meaningful Recovery </a:t>
            </a:r>
            <a:r>
              <a:rPr lang="en-US" sz="1600" dirty="0">
                <a:latin typeface="Century Gothic" panose="020B0502020202020204" pitchFamily="34" charset="0"/>
              </a:rPr>
              <a:t>and returning patients to their pre-illness baseline level of functioning and well-being.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We promote a sense of </a:t>
            </a:r>
            <a:r>
              <a:rPr lang="en-US" sz="1600" b="1" dirty="0">
                <a:latin typeface="Century Gothic" panose="020B0502020202020204" pitchFamily="34" charset="0"/>
              </a:rPr>
              <a:t>community</a:t>
            </a:r>
            <a:r>
              <a:rPr lang="en-US" sz="1600" dirty="0">
                <a:latin typeface="Century Gothic" panose="020B0502020202020204" pitchFamily="34" charset="0"/>
              </a:rPr>
              <a:t> and engage and communicate with the patient’s </a:t>
            </a:r>
            <a:r>
              <a:rPr lang="en-US" sz="1600" b="1" dirty="0">
                <a:latin typeface="Century Gothic" panose="020B0502020202020204" pitchFamily="34" charset="0"/>
              </a:rPr>
              <a:t>Family</a:t>
            </a:r>
            <a:r>
              <a:rPr lang="en-US" sz="1600" dirty="0">
                <a:latin typeface="Century Gothic" panose="020B0502020202020204" pitchFamily="34" charset="0"/>
              </a:rPr>
              <a:t>. After learned helplessness and hopelessness we restore optimism.</a:t>
            </a:r>
          </a:p>
        </p:txBody>
      </p:sp>
      <p:pic>
        <p:nvPicPr>
          <p:cNvPr id="6" name="Picture 5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DB72E33-1A2C-43E7-BDA4-8FF81A8C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32" y="340851"/>
            <a:ext cx="11228629" cy="1143000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Our Goals: Restore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E0D21C-C0B2-480D-B5BF-8D0C371A61F2}"/>
              </a:ext>
            </a:extLst>
          </p:cNvPr>
          <p:cNvSpPr txBox="1"/>
          <p:nvPr/>
        </p:nvSpPr>
        <p:spPr>
          <a:xfrm>
            <a:off x="1715891" y="1486187"/>
            <a:ext cx="9282309" cy="333833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We CAN restore optimal health – body and </a:t>
            </a:r>
            <a:r>
              <a:rPr lang="en-US" sz="1600" b="1" dirty="0" smtClean="0">
                <a:latin typeface="Century Gothic" panose="020B0502020202020204" pitchFamily="34" charset="0"/>
              </a:rPr>
              <a:t>mind.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Patient has a sense of purpose and self, enabling them to form relationships and be a productive member of their community and </a:t>
            </a:r>
            <a:r>
              <a:rPr lang="en-US" sz="1600" dirty="0" smtClean="0">
                <a:latin typeface="Century Gothic" panose="020B0502020202020204" pitchFamily="34" charset="0"/>
              </a:rPr>
              <a:t>society.</a:t>
            </a: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Vital individuals with optimal physical </a:t>
            </a:r>
            <a:r>
              <a:rPr lang="en-US" sz="1600" dirty="0" smtClean="0">
                <a:latin typeface="Century Gothic" panose="020B0502020202020204" pitchFamily="34" charset="0"/>
              </a:rPr>
              <a:t>functioning.</a:t>
            </a: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Pain-free both physically and emotionally enjoying long and fulfilling lives.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The Goal: Meaningful </a:t>
            </a:r>
            <a:r>
              <a:rPr lang="en-US" sz="1600" b="1" dirty="0" smtClean="0">
                <a:latin typeface="Century Gothic" panose="020B0502020202020204" pitchFamily="34" charset="0"/>
              </a:rPr>
              <a:t>Recovery.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We CAN restore hope – patient and </a:t>
            </a:r>
            <a:r>
              <a:rPr lang="en-US" sz="1600" b="1" dirty="0" smtClean="0">
                <a:latin typeface="Century Gothic" panose="020B0502020202020204" pitchFamily="34" charset="0"/>
              </a:rPr>
              <a:t>family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9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="" xmlns:a16="http://schemas.microsoft.com/office/drawing/2014/main" id="{C4C3C229-19C2-494C-B40C-4E49B55AB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46" y="288499"/>
            <a:ext cx="10371231" cy="11430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Clozapine First</a:t>
            </a:r>
          </a:p>
        </p:txBody>
      </p:sp>
      <p:pic>
        <p:nvPicPr>
          <p:cNvPr id="9" name="Picture 8" descr="TD tag NAMICon21.jpg">
            <a:extLst>
              <a:ext uri="{FF2B5EF4-FFF2-40B4-BE49-F238E27FC236}">
                <a16:creationId xmlns="" xmlns:a16="http://schemas.microsoft.com/office/drawing/2014/main" id="{04F028B9-3D36-4735-916C-E3C29DF2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79EF4A-2E67-4E2F-82EB-EFABE4DD8171}"/>
              </a:ext>
            </a:extLst>
          </p:cNvPr>
          <p:cNvSpPr txBox="1"/>
          <p:nvPr/>
        </p:nvSpPr>
        <p:spPr>
          <a:xfrm>
            <a:off x="1677771" y="1458253"/>
            <a:ext cx="8981761" cy="5268097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This is what we believe. Why? Change the disease!</a:t>
            </a:r>
          </a:p>
          <a:p>
            <a:pPr marL="342860" indent="-342860"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800006" lvl="1" indent="-342860"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Early treatment leads to best outcomes: Including survival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</a:p>
          <a:p>
            <a:pPr marL="342860" indent="-342860">
              <a:buSzPct val="130000"/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800006" lvl="1" indent="-342860"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Shorten the duration of untreated psychosis (DUP) by early treatment with clozapine; the earlier it is used the better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</a:p>
          <a:p>
            <a:pPr marL="342860" indent="-342860">
              <a:buSzPct val="130000"/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800006" lvl="1" indent="-342860"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Better compliance and faster and more robust recovery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</a:p>
          <a:p>
            <a:pPr marL="342860" indent="-342860">
              <a:buSzPct val="130000"/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800006" lvl="1" indent="-342860"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Decrease early suicide (24X increased mortality the first year</a:t>
            </a:r>
            <a:r>
              <a:rPr lang="en-US" sz="1600" dirty="0" smtClean="0">
                <a:latin typeface="Century Gothic" panose="020B0502020202020204" pitchFamily="34" charset="0"/>
              </a:rPr>
              <a:t>).</a:t>
            </a:r>
          </a:p>
          <a:p>
            <a:pPr marL="342860" indent="-342860">
              <a:buSzPct val="130000"/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800006" lvl="1" indent="-342860"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Decrease early aggression (12% serious </a:t>
            </a:r>
            <a:r>
              <a:rPr lang="en-US" sz="1600" dirty="0" smtClean="0">
                <a:latin typeface="Century Gothic" panose="020B0502020202020204" pitchFamily="34" charset="0"/>
              </a:rPr>
              <a:t>violence.)</a:t>
            </a:r>
          </a:p>
          <a:p>
            <a:pPr marL="342860" indent="-342860">
              <a:buSzPct val="130000"/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800006" lvl="1" indent="-342860"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Superior in adherence, quality of life, and patient </a:t>
            </a:r>
            <a:r>
              <a:rPr lang="en-US" sz="1600" dirty="0" smtClean="0">
                <a:latin typeface="Century Gothic" panose="020B0502020202020204" pitchFamily="34" charset="0"/>
              </a:rPr>
              <a:t>satisfaction.</a:t>
            </a:r>
          </a:p>
          <a:p>
            <a:pPr>
              <a:buSzPct val="130000"/>
            </a:pP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800006" lvl="1" indent="-342860"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Reduces drug and cigarette </a:t>
            </a:r>
            <a:r>
              <a:rPr lang="en-US" sz="1600" dirty="0" smtClean="0">
                <a:latin typeface="Century Gothic" panose="020B0502020202020204" pitchFamily="34" charset="0"/>
              </a:rPr>
              <a:t>abuse.</a:t>
            </a:r>
          </a:p>
          <a:p>
            <a:pPr marL="342860" indent="-342860">
              <a:buSzPct val="130000"/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800006" lvl="1" indent="-342860"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Patients respond better to psychosocial </a:t>
            </a:r>
            <a:r>
              <a:rPr lang="en-US" sz="1600" dirty="0" smtClean="0">
                <a:latin typeface="Century Gothic" panose="020B0502020202020204" pitchFamily="34" charset="0"/>
              </a:rPr>
              <a:t>support.</a:t>
            </a:r>
          </a:p>
          <a:p>
            <a:pPr marL="342860" indent="-342860">
              <a:buSzPct val="130000"/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800006" lvl="1" indent="-342860"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Patients achieve robust </a:t>
            </a:r>
            <a:r>
              <a:rPr lang="en-US" sz="1600" b="1" dirty="0">
                <a:latin typeface="Century Gothic" panose="020B0502020202020204" pitchFamily="34" charset="0"/>
              </a:rPr>
              <a:t>Meaningful </a:t>
            </a:r>
            <a:r>
              <a:rPr lang="en-US" sz="1600" b="1" dirty="0" smtClean="0">
                <a:latin typeface="Century Gothic" panose="020B0502020202020204" pitchFamily="34" charset="0"/>
              </a:rPr>
              <a:t>Recovery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</a:p>
          <a:p>
            <a:pPr marL="342860" indent="-342860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3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0267" y="371503"/>
            <a:ext cx="9000066" cy="1143000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solidFill>
                  <a:schemeClr val="tx1"/>
                </a:solidFill>
                <a:latin typeface="Century Gothic"/>
                <a:cs typeface="Century Gothic"/>
              </a:rPr>
              <a:t>Our Daniel</a:t>
            </a:r>
            <a:endParaRPr lang="en-US" sz="4000" b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8" name="Content Placeholder 7" descr="Dan &amp; Dad 3.jpeg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4326"/>
          <a:stretch>
            <a:fillRect/>
          </a:stretch>
        </p:blipFill>
        <p:spPr>
          <a:xfrm>
            <a:off x="1744133" y="1554693"/>
            <a:ext cx="4019049" cy="4194174"/>
          </a:xfrm>
          <a:ln w="12700">
            <a:solidFill>
              <a:schemeClr val="tx1"/>
            </a:solidFill>
            <a:miter lim="800000"/>
          </a:ln>
        </p:spPr>
      </p:pic>
      <p:pic>
        <p:nvPicPr>
          <p:cNvPr id="9" name="Picture 8" descr="D71_003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t="2294" r="7805" b="15423"/>
          <a:stretch/>
        </p:blipFill>
        <p:spPr>
          <a:xfrm>
            <a:off x="6256864" y="1557865"/>
            <a:ext cx="4465073" cy="4199468"/>
          </a:xfrm>
          <a:prstGeom prst="rect">
            <a:avLst/>
          </a:prstGeom>
          <a:ln w="12700">
            <a:solidFill>
              <a:schemeClr val="tx1"/>
            </a:solidFill>
            <a:miter lim="800000"/>
          </a:ln>
        </p:spPr>
      </p:pic>
      <p:sp>
        <p:nvSpPr>
          <p:cNvPr id="10" name="TextBox 9"/>
          <p:cNvSpPr txBox="1"/>
          <p:nvPr/>
        </p:nvSpPr>
        <p:spPr>
          <a:xfrm>
            <a:off x="8221133" y="5740400"/>
            <a:ext cx="6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2019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5612" y="5749410"/>
            <a:ext cx="69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Century Gothic"/>
                <a:cs typeface="Century Gothic"/>
              </a:rPr>
              <a:t>1993</a:t>
            </a:r>
          </a:p>
        </p:txBody>
      </p:sp>
    </p:spTree>
    <p:extLst>
      <p:ext uri="{BB962C8B-B14F-4D97-AF65-F5344CB8AC3E}">
        <p14:creationId xmlns:p14="http://schemas.microsoft.com/office/powerpoint/2010/main" val="28293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6" y="5536802"/>
            <a:ext cx="2167467" cy="474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4534" y="4956629"/>
            <a:ext cx="2429933" cy="33854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1600" b="1" dirty="0">
                <a:latin typeface="Century Gothic"/>
                <a:cs typeface="Century Gothic"/>
              </a:rPr>
              <a:t>First psychotic episode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467" y="1069551"/>
            <a:ext cx="9423400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PROGRESSIVE MRI CHANGES OVER THREE RELAPSES IN A MALE WITH SCHIZOPHRENIA 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9" name="Picture 2" descr="mri1">
            <a:extLst>
              <a:ext uri="{FF2B5EF4-FFF2-40B4-BE49-F238E27FC236}">
                <a16:creationId xmlns="" xmlns:a16="http://schemas.microsoft.com/office/drawing/2014/main" id="{E7EC95A6-48C1-45BD-A997-62F2CCAF1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t="17818" r="19225" b="4497"/>
          <a:stretch/>
        </p:blipFill>
        <p:spPr bwMode="auto">
          <a:xfrm>
            <a:off x="4953000" y="1608667"/>
            <a:ext cx="5698067" cy="4360333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2">
            <a:extLst>
              <a:ext uri="{FF2B5EF4-FFF2-40B4-BE49-F238E27FC236}">
                <a16:creationId xmlns="" xmlns:a16="http://schemas.microsoft.com/office/drawing/2014/main" id="{5335AA68-966B-4F02-94F7-B37AAE0AD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667" y="6045200"/>
            <a:ext cx="2252133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r"/>
            <a:r>
              <a:rPr lang="en-US" altLang="zh-CN" sz="1200" dirty="0">
                <a:latin typeface="Century Gothic" panose="020B0502020202020204" pitchFamily="34" charset="0"/>
                <a:ea typeface="SimSun" panose="02010600030101010101" pitchFamily="2" charset="-122"/>
              </a:rPr>
              <a:t>Nasrallah, HA. </a:t>
            </a:r>
            <a:r>
              <a:rPr lang="en-US" altLang="zh-CN" sz="1200" dirty="0" smtClean="0">
                <a:latin typeface="Century Gothic" panose="020B0502020202020204" pitchFamily="34" charset="0"/>
                <a:ea typeface="SimSun" panose="02010600030101010101" pitchFamily="2" charset="-122"/>
              </a:rPr>
              <a:t>personal </a:t>
            </a:r>
            <a:r>
              <a:rPr lang="en-US" altLang="zh-CN" sz="1200" dirty="0">
                <a:latin typeface="Century Gothic" panose="020B0502020202020204" pitchFamily="34" charset="0"/>
                <a:ea typeface="SimSun" panose="02010600030101010101" pitchFamily="2" charset="-122"/>
              </a:rPr>
              <a:t>files</a:t>
            </a:r>
            <a:endParaRPr lang="zh-CN" altLang="en-US" sz="1200" dirty="0"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426F547-6040-4B10-84E7-5B9D01CDBD19}"/>
              </a:ext>
            </a:extLst>
          </p:cNvPr>
          <p:cNvSpPr txBox="1"/>
          <p:nvPr/>
        </p:nvSpPr>
        <p:spPr>
          <a:xfrm>
            <a:off x="3022601" y="3686772"/>
            <a:ext cx="1785797" cy="33854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r"/>
            <a:r>
              <a:rPr lang="en-US" sz="1600" b="1" dirty="0">
                <a:latin typeface="Century Gothic"/>
                <a:cs typeface="Century Gothic"/>
              </a:rPr>
              <a:t>After 3 Relapses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6710356-0378-4966-8869-A80728EE6DF0}"/>
              </a:ext>
            </a:extLst>
          </p:cNvPr>
          <p:cNvSpPr txBox="1"/>
          <p:nvPr/>
        </p:nvSpPr>
        <p:spPr>
          <a:xfrm>
            <a:off x="3039534" y="2177281"/>
            <a:ext cx="1768862" cy="33854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r"/>
            <a:r>
              <a:rPr lang="en-US" sz="1600" b="1" dirty="0">
                <a:latin typeface="Century Gothic"/>
                <a:cs typeface="Century Gothic"/>
              </a:rPr>
              <a:t>After 8 Relapses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E38D3C41-C2FE-40AA-9DA3-1ADDFB1352DF}"/>
              </a:ext>
            </a:extLst>
          </p:cNvPr>
          <p:cNvSpPr/>
          <p:nvPr/>
        </p:nvSpPr>
        <p:spPr>
          <a:xfrm rot="16200000">
            <a:off x="-165100" y="3348565"/>
            <a:ext cx="4512733" cy="897468"/>
          </a:xfrm>
          <a:prstGeom prst="rightArrow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b="1" spc="300" dirty="0">
                <a:solidFill>
                  <a:schemeClr val="tx1"/>
                </a:solidFill>
                <a:latin typeface="Century Gothic"/>
                <a:cs typeface="Century Gothic"/>
              </a:rPr>
              <a:t>Worsening Progression</a:t>
            </a:r>
          </a:p>
        </p:txBody>
      </p:sp>
    </p:spTree>
    <p:extLst>
      <p:ext uri="{BB962C8B-B14F-4D97-AF65-F5344CB8AC3E}">
        <p14:creationId xmlns:p14="http://schemas.microsoft.com/office/powerpoint/2010/main" val="265873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DB72E33-1A2C-43E7-BDA4-8FF81A8C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83" y="319453"/>
            <a:ext cx="11228629" cy="1143000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Our Meaningful Recovery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A25EB1-12C0-450D-B111-01DB6DFE06A9}"/>
              </a:ext>
            </a:extLst>
          </p:cNvPr>
          <p:cNvSpPr txBox="1"/>
          <p:nvPr/>
        </p:nvSpPr>
        <p:spPr>
          <a:xfrm>
            <a:off x="1618935" y="1483845"/>
            <a:ext cx="9446997" cy="323574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With TEAM DANIEL it means achieving any of the following:</a:t>
            </a:r>
          </a:p>
          <a:p>
            <a:pPr marL="457136" indent="-457136"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914282" lvl="1" indent="-457136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Employed for 20 hours per week or more.</a:t>
            </a:r>
          </a:p>
          <a:p>
            <a:pPr marL="457136" indent="-457136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914282" lvl="1" indent="-457136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Attending school full-time, or part-time with other activities.</a:t>
            </a:r>
          </a:p>
          <a:p>
            <a:pPr marL="457136" indent="-457136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914282" lvl="1" indent="-457136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Responsibly maintaining a homemaker and/or parenting role.</a:t>
            </a:r>
          </a:p>
          <a:p>
            <a:pPr marL="457136" indent="-457136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914282" lvl="1" indent="-457136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Successfully participating in a vocational rehabilitation program.</a:t>
            </a:r>
          </a:p>
          <a:p>
            <a:pPr marL="457136" indent="-457136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914282" lvl="1" indent="-457136">
              <a:lnSpc>
                <a:spcPct val="120000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Successfully engaged in consistent volunteer activity for 20 hours per week or more.</a:t>
            </a:r>
          </a:p>
        </p:txBody>
      </p:sp>
      <p:pic>
        <p:nvPicPr>
          <p:cNvPr id="7" name="Picture 6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8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BD1DCD-DB5D-44AC-BED8-0363B4B4CD9B}"/>
              </a:ext>
            </a:extLst>
          </p:cNvPr>
          <p:cNvSpPr txBox="1"/>
          <p:nvPr/>
        </p:nvSpPr>
        <p:spPr>
          <a:xfrm>
            <a:off x="1388755" y="1272457"/>
            <a:ext cx="9533246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N = 95 Patients on an Optimized Clozapine Regimen</a:t>
            </a:r>
          </a:p>
        </p:txBody>
      </p:sp>
      <p:pic>
        <p:nvPicPr>
          <p:cNvPr id="5" name="Picture 4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0AB14DD-8AB3-4CBC-93BE-893FE99624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2" t="15745" r="6844" b="12644"/>
          <a:stretch/>
        </p:blipFill>
        <p:spPr>
          <a:xfrm>
            <a:off x="1413933" y="1581974"/>
            <a:ext cx="9508068" cy="3830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30867" y="934152"/>
            <a:ext cx="9423399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RATE OF MEANINGFUL RECOVERY</a:t>
            </a:r>
          </a:p>
        </p:txBody>
      </p:sp>
    </p:spTree>
    <p:extLst>
      <p:ext uri="{BB962C8B-B14F-4D97-AF65-F5344CB8AC3E}">
        <p14:creationId xmlns:p14="http://schemas.microsoft.com/office/powerpoint/2010/main" val="321787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4F227C-3374-4802-BF6D-C9A6B4521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9" t="24533" r="4594" b="6303"/>
          <a:stretch/>
        </p:blipFill>
        <p:spPr>
          <a:xfrm>
            <a:off x="918516" y="1577866"/>
            <a:ext cx="10285252" cy="3977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TD tag NAMICon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82" y="1087929"/>
            <a:ext cx="10285252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RATE OF MEANINGFUL RECOVERY BY DIAGNOSIS</a:t>
            </a:r>
          </a:p>
        </p:txBody>
      </p:sp>
    </p:spTree>
    <p:extLst>
      <p:ext uri="{BB962C8B-B14F-4D97-AF65-F5344CB8AC3E}">
        <p14:creationId xmlns:p14="http://schemas.microsoft.com/office/powerpoint/2010/main" val="20224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3CD9E3-767F-4046-9615-94794E1EC061}"/>
              </a:ext>
            </a:extLst>
          </p:cNvPr>
          <p:cNvSpPr txBox="1"/>
          <p:nvPr/>
        </p:nvSpPr>
        <p:spPr>
          <a:xfrm>
            <a:off x="9205042" y="2834800"/>
            <a:ext cx="2148760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100% Significant Improvement in Quality of Life</a:t>
            </a:r>
          </a:p>
          <a:p>
            <a:endParaRPr lang="en-US" sz="1600" b="1" dirty="0">
              <a:latin typeface="Century Gothic" panose="020B0502020202020204" pitchFamily="34" charset="0"/>
            </a:endParaRPr>
          </a:p>
          <a:p>
            <a:r>
              <a:rPr lang="en-US" sz="1600" b="1" dirty="0">
                <a:latin typeface="Century Gothic" panose="020B0502020202020204" pitchFamily="34" charset="0"/>
              </a:rPr>
              <a:t>No hospitalizations!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461" y="616902"/>
            <a:ext cx="11015331" cy="707874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AOT Saves Lives and Livelihoods</a:t>
            </a:r>
          </a:p>
        </p:txBody>
      </p:sp>
      <p:pic>
        <p:nvPicPr>
          <p:cNvPr id="6" name="Picture 5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0133" y="5257881"/>
            <a:ext cx="7775576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MEANINGFUL RECOVERY WITH ASSISTED OUTPATIENT TREATMENT (AOT)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DA83A74-FF6A-48DA-8520-EC65B90F73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" t="23412" r="566" b="941"/>
          <a:stretch/>
        </p:blipFill>
        <p:spPr>
          <a:xfrm>
            <a:off x="1617132" y="1700097"/>
            <a:ext cx="7433735" cy="3405304"/>
          </a:xfrm>
          <a:prstGeom prst="rect">
            <a:avLst/>
          </a:prstGeom>
          <a:solidFill>
            <a:srgbClr val="ED7D31"/>
          </a:solidFill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202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BD1DCD-DB5D-44AC-BED8-0363B4B4CD9B}"/>
              </a:ext>
            </a:extLst>
          </p:cNvPr>
          <p:cNvSpPr txBox="1"/>
          <p:nvPr/>
        </p:nvSpPr>
        <p:spPr>
          <a:xfrm>
            <a:off x="835250" y="570842"/>
            <a:ext cx="11122623" cy="70787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87% Never See Hospital Again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D024CF-4664-488A-82BB-973CC9F0DAA2}"/>
              </a:ext>
            </a:extLst>
          </p:cNvPr>
          <p:cNvSpPr txBox="1"/>
          <p:nvPr/>
        </p:nvSpPr>
        <p:spPr>
          <a:xfrm>
            <a:off x="8896945" y="3192753"/>
            <a:ext cx="2228254" cy="203131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12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b="1" dirty="0">
                <a:latin typeface="Century Gothic" panose="020B0502020202020204" pitchFamily="34" charset="0"/>
              </a:rPr>
              <a:t>Hospitalizations: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b="1" dirty="0">
                <a:latin typeface="Century Gothic" panose="020B0502020202020204" pitchFamily="34" charset="0"/>
              </a:rPr>
              <a:t>5</a:t>
            </a:r>
            <a:r>
              <a:rPr lang="en-US" sz="1400" dirty="0">
                <a:latin typeface="Century Gothic" panose="020B0502020202020204" pitchFamily="34" charset="0"/>
              </a:rPr>
              <a:t> for Mental health</a:t>
            </a:r>
          </a:p>
          <a:p>
            <a:r>
              <a:rPr lang="en-US" sz="1400" b="1" dirty="0">
                <a:latin typeface="Century Gothic" panose="020B0502020202020204" pitchFamily="34" charset="0"/>
              </a:rPr>
              <a:t>1</a:t>
            </a:r>
            <a:r>
              <a:rPr lang="en-US" sz="1400" dirty="0">
                <a:latin typeface="Century Gothic" panose="020B0502020202020204" pitchFamily="34" charset="0"/>
              </a:rPr>
              <a:t> for Substance Use</a:t>
            </a:r>
          </a:p>
          <a:p>
            <a:r>
              <a:rPr lang="en-US" sz="1400" b="1" dirty="0">
                <a:latin typeface="Century Gothic" panose="020B0502020202020204" pitchFamily="34" charset="0"/>
              </a:rPr>
              <a:t>4</a:t>
            </a:r>
            <a:r>
              <a:rPr lang="en-US" sz="1400" dirty="0">
                <a:latin typeface="Century Gothic" panose="020B0502020202020204" pitchFamily="34" charset="0"/>
              </a:rPr>
              <a:t> for Adverse effect:</a:t>
            </a:r>
          </a:p>
          <a:p>
            <a:pPr lvl="1"/>
            <a:r>
              <a:rPr lang="en-US" sz="1400" b="1" dirty="0">
                <a:latin typeface="Century Gothic" panose="020B0502020202020204" pitchFamily="34" charset="0"/>
              </a:rPr>
              <a:t>2</a:t>
            </a:r>
            <a:r>
              <a:rPr lang="en-US" sz="1400" dirty="0">
                <a:latin typeface="Century Gothic" panose="020B0502020202020204" pitchFamily="34" charset="0"/>
              </a:rPr>
              <a:t> Seizures</a:t>
            </a:r>
          </a:p>
          <a:p>
            <a:pPr lvl="1"/>
            <a:r>
              <a:rPr lang="en-US" sz="1400" b="1" dirty="0">
                <a:latin typeface="Century Gothic" panose="020B0502020202020204" pitchFamily="34" charset="0"/>
              </a:rPr>
              <a:t>1</a:t>
            </a:r>
            <a:r>
              <a:rPr lang="en-US" sz="1400" dirty="0">
                <a:latin typeface="Century Gothic" panose="020B0502020202020204" pitchFamily="34" charset="0"/>
              </a:rPr>
              <a:t> Pneumonia</a:t>
            </a:r>
          </a:p>
          <a:p>
            <a:pPr lvl="1"/>
            <a:r>
              <a:rPr lang="en-US" sz="1400" b="1" dirty="0">
                <a:latin typeface="Century Gothic" panose="020B0502020202020204" pitchFamily="34" charset="0"/>
              </a:rPr>
              <a:t>1</a:t>
            </a:r>
            <a:r>
              <a:rPr lang="en-US" sz="1400" dirty="0">
                <a:latin typeface="Century Gothic" panose="020B0502020202020204" pitchFamily="34" charset="0"/>
              </a:rPr>
              <a:t> Lithium toxicity</a:t>
            </a:r>
          </a:p>
          <a:p>
            <a:r>
              <a:rPr lang="en-US" sz="1400" b="1" dirty="0">
                <a:latin typeface="Century Gothic" panose="020B0502020202020204" pitchFamily="34" charset="0"/>
              </a:rPr>
              <a:t>2</a:t>
            </a:r>
            <a:r>
              <a:rPr lang="en-US" sz="1400" dirty="0">
                <a:latin typeface="Century Gothic" panose="020B0502020202020204" pitchFamily="34" charset="0"/>
              </a:rPr>
              <a:t> for Medical reasons</a:t>
            </a:r>
          </a:p>
        </p:txBody>
      </p:sp>
      <p:pic>
        <p:nvPicPr>
          <p:cNvPr id="6" name="Picture 5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BADBF0-09D3-4AE8-8E68-96301B566D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05" t="19768" r="9242" b="12025"/>
          <a:stretch/>
        </p:blipFill>
        <p:spPr>
          <a:xfrm>
            <a:off x="1913467" y="1684946"/>
            <a:ext cx="6798733" cy="3445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693334" y="5215388"/>
            <a:ext cx="7264400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PATIENTS WITH ONE OR MORE HOSPITALIZATIONS</a:t>
            </a:r>
          </a:p>
        </p:txBody>
      </p:sp>
    </p:spTree>
    <p:extLst>
      <p:ext uri="{BB962C8B-B14F-4D97-AF65-F5344CB8AC3E}">
        <p14:creationId xmlns:p14="http://schemas.microsoft.com/office/powerpoint/2010/main" val="87416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BD7B7B6-22F8-43E3-9B38-80D2AC0BB6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9" t="16069" b="14460"/>
          <a:stretch/>
        </p:blipFill>
        <p:spPr>
          <a:xfrm>
            <a:off x="2015067" y="1604254"/>
            <a:ext cx="8238067" cy="3671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1168403"/>
            <a:ext cx="8686800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PROPORTION OF PATIENTS WITH MORE </a:t>
            </a:r>
            <a:r>
              <a:rPr lang="en-US" b="1" dirty="0" smtClean="0">
                <a:latin typeface="Century Gothic"/>
                <a:cs typeface="Century Gothic"/>
              </a:rPr>
              <a:t>THAN 7</a:t>
            </a:r>
            <a:r>
              <a:rPr lang="en-US" b="1" dirty="0">
                <a:latin typeface="Century Gothic"/>
                <a:cs typeface="Century Gothic"/>
              </a:rPr>
              <a:t>% INCREASE IN BODY WEIGHT</a:t>
            </a:r>
          </a:p>
        </p:txBody>
      </p:sp>
    </p:spTree>
    <p:extLst>
      <p:ext uri="{BB962C8B-B14F-4D97-AF65-F5344CB8AC3E}">
        <p14:creationId xmlns:p14="http://schemas.microsoft.com/office/powerpoint/2010/main" val="407888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56C304-BF87-408A-B292-42B5B59BEB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1" t="21695" b="6253"/>
          <a:stretch/>
        </p:blipFill>
        <p:spPr>
          <a:xfrm>
            <a:off x="1591734" y="1676401"/>
            <a:ext cx="9330266" cy="3714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83267" y="1253148"/>
            <a:ext cx="9321801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TEAM DANIEL ON CLOZAPINE AVERAGE WEIGHT CHANGE (LB)</a:t>
            </a:r>
          </a:p>
        </p:txBody>
      </p:sp>
    </p:spTree>
    <p:extLst>
      <p:ext uri="{BB962C8B-B14F-4D97-AF65-F5344CB8AC3E}">
        <p14:creationId xmlns:p14="http://schemas.microsoft.com/office/powerpoint/2010/main" val="314659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DDD9C0-1ACE-4296-B362-9C30AAE84507}"/>
              </a:ext>
            </a:extLst>
          </p:cNvPr>
          <p:cNvSpPr txBox="1"/>
          <p:nvPr/>
        </p:nvSpPr>
        <p:spPr>
          <a:xfrm>
            <a:off x="9215690" y="2670483"/>
            <a:ext cx="2129643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88% Recovery from Substance Use</a:t>
            </a:r>
          </a:p>
          <a:p>
            <a:endParaRPr lang="en-US" sz="1600" b="1" dirty="0">
              <a:latin typeface="Century Gothic" panose="020B0502020202020204" pitchFamily="34" charset="0"/>
            </a:endParaRPr>
          </a:p>
          <a:p>
            <a:r>
              <a:rPr lang="en-US" sz="1600" b="1" dirty="0">
                <a:latin typeface="Century Gothic" panose="020B0502020202020204" pitchFamily="34" charset="0"/>
              </a:rPr>
              <a:t>86% Recovery from Cannabis 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966" y="608813"/>
            <a:ext cx="10580327" cy="70787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4000" dirty="0">
                <a:latin typeface="Century Gothic"/>
                <a:cs typeface="Century Gothic"/>
              </a:rPr>
              <a:t>Recovery Rate Unprecedented</a:t>
            </a:r>
          </a:p>
        </p:txBody>
      </p:sp>
      <p:pic>
        <p:nvPicPr>
          <p:cNvPr id="9" name="Picture 8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A7A28B-5BA2-40EA-ADF6-3450EC4AA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09" t="19937" r="7446" b="12125"/>
          <a:stretch/>
        </p:blipFill>
        <p:spPr>
          <a:xfrm>
            <a:off x="1789084" y="1761069"/>
            <a:ext cx="7272671" cy="3385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86467" y="5222557"/>
            <a:ext cx="7298266" cy="58476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RATE OF SUBSTANCE USE DISORDER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Most Common: 90% Of Use Was Cannabis </a:t>
            </a:r>
          </a:p>
        </p:txBody>
      </p:sp>
    </p:spTree>
    <p:extLst>
      <p:ext uri="{BB962C8B-B14F-4D97-AF65-F5344CB8AC3E}">
        <p14:creationId xmlns:p14="http://schemas.microsoft.com/office/powerpoint/2010/main" val="317503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500" y="354813"/>
            <a:ext cx="10580327" cy="90792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4000" dirty="0">
                <a:latin typeface="Century Gothic"/>
                <a:cs typeface="Century Gothic"/>
              </a:rPr>
              <a:t>Cessation</a:t>
            </a:r>
            <a:r>
              <a:rPr lang="en-US" sz="5300" dirty="0">
                <a:latin typeface="Century Gothic"/>
                <a:cs typeface="Century Gothic"/>
              </a:rPr>
              <a:t> </a:t>
            </a:r>
            <a:r>
              <a:rPr lang="en-US" sz="4000" dirty="0">
                <a:latin typeface="Century Gothic"/>
                <a:cs typeface="Century Gothic"/>
              </a:rPr>
              <a:t>Rate Beats The Odds</a:t>
            </a:r>
          </a:p>
        </p:txBody>
      </p:sp>
      <p:pic>
        <p:nvPicPr>
          <p:cNvPr id="9" name="Picture 8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016104F-B7AE-47CD-AD7D-116DB1641CF0}"/>
              </a:ext>
            </a:extLst>
          </p:cNvPr>
          <p:cNvSpPr txBox="1"/>
          <p:nvPr/>
        </p:nvSpPr>
        <p:spPr>
          <a:xfrm>
            <a:off x="9160347" y="2800881"/>
            <a:ext cx="2345854" cy="218520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26 of 39 Smokers Quit</a:t>
            </a:r>
          </a:p>
          <a:p>
            <a:pPr>
              <a:lnSpc>
                <a:spcPct val="120000"/>
              </a:lnSpc>
            </a:pPr>
            <a:endParaRPr lang="en-US" sz="1600" b="1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Most used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combination therapy: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82% Chantix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49% NRT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64% Bupropion</a:t>
            </a:r>
          </a:p>
          <a:p>
            <a:endParaRPr lang="en-US" sz="2200" b="1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E54BFC6-F930-4947-A5B5-CEAA9F51D0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6" t="22907" r="8525" b="18621"/>
          <a:stretch/>
        </p:blipFill>
        <p:spPr>
          <a:xfrm>
            <a:off x="1270001" y="1571266"/>
            <a:ext cx="7721600" cy="2975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78467" y="4636560"/>
            <a:ext cx="7721600" cy="58476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RATE OF TOBACCO CESSATION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(N=39 Team Daniel Smokers)</a:t>
            </a:r>
          </a:p>
        </p:txBody>
      </p:sp>
    </p:spTree>
    <p:extLst>
      <p:ext uri="{BB962C8B-B14F-4D97-AF65-F5344CB8AC3E}">
        <p14:creationId xmlns:p14="http://schemas.microsoft.com/office/powerpoint/2010/main" val="330093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="" xmlns:a16="http://schemas.microsoft.com/office/drawing/2014/main" id="{C4C3C229-19C2-494C-B40C-4E49B55AB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79" y="398566"/>
            <a:ext cx="10371231" cy="11430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Clozapine: An Historical Perspective</a:t>
            </a:r>
          </a:p>
        </p:txBody>
      </p:sp>
      <p:pic>
        <p:nvPicPr>
          <p:cNvPr id="9" name="Picture 8" descr="TD tag NAMICon21.jpg">
            <a:extLst>
              <a:ext uri="{FF2B5EF4-FFF2-40B4-BE49-F238E27FC236}">
                <a16:creationId xmlns="" xmlns:a16="http://schemas.microsoft.com/office/drawing/2014/main" id="{04F028B9-3D36-4735-916C-E3C29DF2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79EF4A-2E67-4E2F-82EB-EFABE4DD8171}"/>
              </a:ext>
            </a:extLst>
          </p:cNvPr>
          <p:cNvSpPr txBox="1"/>
          <p:nvPr/>
        </p:nvSpPr>
        <p:spPr>
          <a:xfrm>
            <a:off x="1703171" y="1449785"/>
            <a:ext cx="7813364" cy="4278082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Clozapine has always challenged the mental health system</a:t>
            </a:r>
          </a:p>
          <a:p>
            <a:endParaRPr lang="en-US" sz="1600" b="1" dirty="0"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1953</a:t>
            </a:r>
            <a:r>
              <a:rPr lang="en-US" sz="1600" b="1" dirty="0">
                <a:latin typeface="Century Gothic" panose="020B0502020202020204" pitchFamily="34" charset="0"/>
              </a:rPr>
              <a:t>: </a:t>
            </a:r>
            <a:r>
              <a:rPr lang="en-US" sz="1600" dirty="0">
                <a:latin typeface="Century Gothic" panose="020B0502020202020204" pitchFamily="34" charset="0"/>
              </a:rPr>
              <a:t>FDA approved first Pharma “Blockbuster” </a:t>
            </a:r>
            <a:r>
              <a:rPr lang="en-US" sz="1600" dirty="0" err="1" smtClean="0">
                <a:latin typeface="Century Gothic" panose="020B0502020202020204" pitchFamily="34" charset="0"/>
              </a:rPr>
              <a:t>Thorazine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b="1" dirty="0"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1958</a:t>
            </a:r>
            <a:r>
              <a:rPr lang="en-US" sz="1600" b="1" dirty="0">
                <a:latin typeface="Century Gothic" panose="020B0502020202020204" pitchFamily="34" charset="0"/>
              </a:rPr>
              <a:t>: </a:t>
            </a:r>
            <a:r>
              <a:rPr lang="en-US" sz="1600" dirty="0">
                <a:latin typeface="Century Gothic" panose="020B0502020202020204" pitchFamily="34" charset="0"/>
              </a:rPr>
              <a:t>Clozapine Synthesized by </a:t>
            </a:r>
            <a:r>
              <a:rPr lang="en-US" sz="1600" dirty="0" err="1" smtClean="0">
                <a:latin typeface="Century Gothic" panose="020B0502020202020204" pitchFamily="34" charset="0"/>
              </a:rPr>
              <a:t>Schmutz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b="1" dirty="0">
                <a:latin typeface="Century Gothic" panose="020B0502020202020204" pitchFamily="34" charset="0"/>
              </a:rPr>
              <a:t>1960: </a:t>
            </a:r>
            <a:r>
              <a:rPr lang="en-US" sz="1600" dirty="0">
                <a:latin typeface="Century Gothic" panose="020B0502020202020204" pitchFamily="34" charset="0"/>
              </a:rPr>
              <a:t>Clozapine was patented; patients and family loved it. </a:t>
            </a:r>
          </a:p>
          <a:p>
            <a:pPr marL="1257153" lvl="2" indent="-342860">
              <a:buSzPct val="130000"/>
              <a:buFont typeface="Arial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Unfortunately, psychiatry avoided clozapine; most were preoccupied with the dopamine model for psychosis.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b="1" dirty="0">
                <a:latin typeface="Century Gothic" panose="020B0502020202020204" pitchFamily="34" charset="0"/>
              </a:rPr>
              <a:t>1989: </a:t>
            </a:r>
            <a:r>
              <a:rPr lang="en-US" sz="1600" dirty="0">
                <a:latin typeface="Century Gothic" panose="020B0502020202020204" pitchFamily="34" charset="0"/>
              </a:rPr>
              <a:t>Clozapine was FDA approved but held to an unprecedented </a:t>
            </a:r>
            <a:r>
              <a:rPr lang="en-US" sz="1600" dirty="0" smtClean="0">
                <a:latin typeface="Century Gothic" panose="020B0502020202020204" pitchFamily="34" charset="0"/>
              </a:rPr>
              <a:t>standard.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1257153" lvl="2" indent="-342860">
              <a:buSzPct val="130000"/>
              <a:buFont typeface="Arial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Demonstrated marked improvement in treatment refractory population when compared to standard of care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</a:p>
          <a:p>
            <a:pPr lvl="1">
              <a:buSzPct val="130000"/>
            </a:pP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1257153" lvl="2" indent="-342860">
              <a:buSzPct val="130000"/>
              <a:buFont typeface="Arial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Sandoz bundled clozapine with the required blood monitoring; significantly increasing </a:t>
            </a:r>
            <a:r>
              <a:rPr lang="en-US" sz="1600" dirty="0" smtClean="0">
                <a:latin typeface="Century Gothic" panose="020B0502020202020204" pitchFamily="34" charset="0"/>
              </a:rPr>
              <a:t>costs.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1257153" lvl="2" indent="-342860">
              <a:buSzPct val="130000"/>
              <a:buFont typeface="Arial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Clozapine was heavily restricted and </a:t>
            </a:r>
            <a:r>
              <a:rPr lang="en-US" sz="1600" dirty="0" smtClean="0">
                <a:latin typeface="Century Gothic" panose="020B0502020202020204" pitchFamily="34" charset="0"/>
              </a:rPr>
              <a:t>rationed.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4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6085" y="760626"/>
            <a:ext cx="9719832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TEAM DANIEL NOTABLE ADVERSE EVENTS (N=95)*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38B5676-ADF8-4BC0-9261-9290F806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162" y="1212591"/>
            <a:ext cx="9699223" cy="49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9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943" y="837514"/>
            <a:ext cx="10877564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OTHER OBSTACLES AND CHALLENGES (N=95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17CC8F-0D8B-42DE-A9BA-E253FDA7E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89" y="1341513"/>
            <a:ext cx="10601287" cy="45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6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B0A344-048F-49A4-80D0-EC5B2283C0BE}"/>
              </a:ext>
            </a:extLst>
          </p:cNvPr>
          <p:cNvSpPr txBox="1"/>
          <p:nvPr/>
        </p:nvSpPr>
        <p:spPr>
          <a:xfrm>
            <a:off x="612359" y="593797"/>
            <a:ext cx="11359511" cy="70787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Our Patients Return to Baseline</a:t>
            </a:r>
            <a:endParaRPr lang="en-US" sz="4000" i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31780" y="2809404"/>
            <a:ext cx="1603019" cy="132342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TEAM </a:t>
            </a:r>
            <a:r>
              <a:rPr lang="en-US" sz="1600" b="1" dirty="0" smtClean="0">
                <a:latin typeface="Century Gothic" panose="020B0502020202020204" pitchFamily="34" charset="0"/>
              </a:rPr>
              <a:t>DANIEL</a:t>
            </a: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Returns </a:t>
            </a:r>
            <a:r>
              <a:rPr lang="en-US" sz="1600" b="1" dirty="0">
                <a:latin typeface="Century Gothic" panose="020B0502020202020204" pitchFamily="34" charset="0"/>
              </a:rPr>
              <a:t>to Baseline Functioning </a:t>
            </a:r>
            <a:r>
              <a:rPr lang="en-US" sz="1600" b="1" dirty="0" smtClean="0">
                <a:latin typeface="Century Gothic" panose="020B0502020202020204" pitchFamily="34" charset="0"/>
              </a:rPr>
              <a:t>&amp;</a:t>
            </a: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Well</a:t>
            </a:r>
            <a:r>
              <a:rPr lang="en-US" sz="1600" b="1" dirty="0">
                <a:latin typeface="Century Gothic" panose="020B0502020202020204" pitchFamily="34" charset="0"/>
              </a:rPr>
              <a:t>-being</a:t>
            </a:r>
            <a:endParaRPr lang="en-US" sz="1600" b="1" i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27E32E-EAD8-4329-B11B-2D75D9553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72" b="3309"/>
          <a:stretch/>
        </p:blipFill>
        <p:spPr>
          <a:xfrm>
            <a:off x="1319030" y="1540936"/>
            <a:ext cx="8705503" cy="386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320799" y="5494868"/>
            <a:ext cx="8729134" cy="58476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GLOBAL ASSESMENT OF FUNCTIONING SCORES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Preliminary Data (N=14)</a:t>
            </a:r>
          </a:p>
        </p:txBody>
      </p:sp>
    </p:spTree>
    <p:extLst>
      <p:ext uri="{BB962C8B-B14F-4D97-AF65-F5344CB8AC3E}">
        <p14:creationId xmlns:p14="http://schemas.microsoft.com/office/powerpoint/2010/main" val="315895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="" xmlns:a16="http://schemas.microsoft.com/office/drawing/2014/main" id="{C4C3C229-19C2-494C-B40C-4E49B55AB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46" y="288499"/>
            <a:ext cx="10371231" cy="11430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Clozapine Risks</a:t>
            </a:r>
          </a:p>
        </p:txBody>
      </p:sp>
      <p:pic>
        <p:nvPicPr>
          <p:cNvPr id="9" name="Picture 8" descr="TD tag NAMICon21.jpg">
            <a:extLst>
              <a:ext uri="{FF2B5EF4-FFF2-40B4-BE49-F238E27FC236}">
                <a16:creationId xmlns="" xmlns:a16="http://schemas.microsoft.com/office/drawing/2014/main" id="{04F028B9-3D36-4735-916C-E3C29DF2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79EF4A-2E67-4E2F-82EB-EFABE4DD8171}"/>
              </a:ext>
            </a:extLst>
          </p:cNvPr>
          <p:cNvSpPr txBox="1"/>
          <p:nvPr/>
        </p:nvSpPr>
        <p:spPr>
          <a:xfrm>
            <a:off x="1618505" y="1246583"/>
            <a:ext cx="9368772" cy="4975709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 marL="285750" indent="-285750">
              <a:lnSpc>
                <a:spcPct val="20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Agranulocytosis - Dangerously low neutrophils (white blood cells)</a:t>
            </a:r>
          </a:p>
          <a:p>
            <a:pPr marL="285750" indent="-285750">
              <a:lnSpc>
                <a:spcPct val="20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Seizures</a:t>
            </a:r>
          </a:p>
          <a:p>
            <a:pPr marL="285750" indent="-285750">
              <a:lnSpc>
                <a:spcPct val="20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Intractable weight gain in over 80% and diabetes </a:t>
            </a:r>
          </a:p>
          <a:p>
            <a:pPr marL="285750" indent="-285750">
              <a:lnSpc>
                <a:spcPct val="20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Unremitting sedation</a:t>
            </a:r>
          </a:p>
          <a:p>
            <a:pPr marL="285750" indent="-285750">
              <a:lnSpc>
                <a:spcPct val="20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Drooling</a:t>
            </a:r>
          </a:p>
          <a:p>
            <a:pPr marL="285750" indent="-285750">
              <a:lnSpc>
                <a:spcPct val="20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Intractable constipation </a:t>
            </a:r>
          </a:p>
          <a:p>
            <a:pPr marL="285750" indent="-285750">
              <a:lnSpc>
                <a:spcPct val="20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Myocarditis and heart failure</a:t>
            </a:r>
          </a:p>
          <a:p>
            <a:pPr marL="285750" indent="-285750">
              <a:lnSpc>
                <a:spcPct val="20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Rebound psychosis if withdrawn </a:t>
            </a:r>
          </a:p>
          <a:p>
            <a:pPr marL="285750" indent="-285750">
              <a:lnSpc>
                <a:spcPct val="20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Venous Thromboembolism (VTE)</a:t>
            </a:r>
          </a:p>
          <a:p>
            <a:pPr marL="285750" indent="-285750">
              <a:lnSpc>
                <a:spcPct val="20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Pulmonary Infection</a:t>
            </a:r>
          </a:p>
        </p:txBody>
      </p:sp>
    </p:spTree>
    <p:extLst>
      <p:ext uri="{BB962C8B-B14F-4D97-AF65-F5344CB8AC3E}">
        <p14:creationId xmlns:p14="http://schemas.microsoft.com/office/powerpoint/2010/main" val="93144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="" xmlns:a16="http://schemas.microsoft.com/office/drawing/2014/main" id="{C4C3C229-19C2-494C-B40C-4E49B55AB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46" y="288499"/>
            <a:ext cx="10371231" cy="11430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Clozapine Benefits</a:t>
            </a:r>
          </a:p>
        </p:txBody>
      </p:sp>
      <p:pic>
        <p:nvPicPr>
          <p:cNvPr id="9" name="Picture 8" descr="TD tag NAMICon21.jpg">
            <a:extLst>
              <a:ext uri="{FF2B5EF4-FFF2-40B4-BE49-F238E27FC236}">
                <a16:creationId xmlns="" xmlns:a16="http://schemas.microsoft.com/office/drawing/2014/main" id="{04F028B9-3D36-4735-916C-E3C29DF2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79EF4A-2E67-4E2F-82EB-EFABE4DD8171}"/>
              </a:ext>
            </a:extLst>
          </p:cNvPr>
          <p:cNvSpPr txBox="1"/>
          <p:nvPr/>
        </p:nvSpPr>
        <p:spPr>
          <a:xfrm>
            <a:off x="1626971" y="1559850"/>
            <a:ext cx="8566899" cy="3925165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 marL="342860" indent="-342860">
              <a:lnSpc>
                <a:spcPct val="12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FDA indicated for treatment-resistant schizophrenia, however:</a:t>
            </a:r>
          </a:p>
          <a:p>
            <a:pPr>
              <a:lnSpc>
                <a:spcPct val="120000"/>
              </a:lnSpc>
              <a:buSzPct val="130000"/>
            </a:pPr>
            <a:r>
              <a:rPr lang="en-US" sz="1600" b="1" dirty="0" smtClean="0">
                <a:latin typeface="Century Gothic" panose="020B0502020202020204" pitchFamily="34" charset="0"/>
              </a:rPr>
              <a:t>	It </a:t>
            </a:r>
            <a:r>
              <a:rPr lang="en-US" sz="1600" b="1" dirty="0">
                <a:latin typeface="Century Gothic" panose="020B0502020202020204" pitchFamily="34" charset="0"/>
              </a:rPr>
              <a:t>is the most effective medication in ALL settings.</a:t>
            </a:r>
          </a:p>
          <a:p>
            <a:pPr marL="342860" indent="-342860">
              <a:lnSpc>
                <a:spcPct val="120000"/>
              </a:lnSpc>
              <a:buSzPct val="130000"/>
              <a:buFont typeface="Arial"/>
              <a:buChar char="•"/>
            </a:pPr>
            <a:endParaRPr lang="en-US" sz="1600" b="1" dirty="0">
              <a:latin typeface="Century Gothic" panose="020B0502020202020204" pitchFamily="34" charset="0"/>
            </a:endParaRPr>
          </a:p>
          <a:p>
            <a:pPr marL="342860" indent="-342860">
              <a:lnSpc>
                <a:spcPct val="12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Reduces suicide (FDA indicated</a:t>
            </a:r>
            <a:r>
              <a:rPr lang="en-US" sz="1600" b="1" dirty="0" smtClean="0">
                <a:latin typeface="Century Gothic" panose="020B0502020202020204" pitchFamily="34" charset="0"/>
              </a:rPr>
              <a:t>).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marL="342860" indent="-342860">
              <a:lnSpc>
                <a:spcPct val="120000"/>
              </a:lnSpc>
              <a:buSzPct val="130000"/>
              <a:buFont typeface="Arial"/>
              <a:buChar char="•"/>
            </a:pPr>
            <a:endParaRPr lang="en-US" sz="1600" b="1" dirty="0">
              <a:latin typeface="Century Gothic" panose="020B0502020202020204" pitchFamily="34" charset="0"/>
            </a:endParaRPr>
          </a:p>
          <a:p>
            <a:pPr marL="342860" indent="-342860">
              <a:lnSpc>
                <a:spcPct val="12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Reduces violent </a:t>
            </a:r>
            <a:r>
              <a:rPr lang="en-US" sz="1600" b="1" dirty="0" smtClean="0">
                <a:latin typeface="Century Gothic" panose="020B0502020202020204" pitchFamily="34" charset="0"/>
              </a:rPr>
              <a:t>behavior.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marL="342860" indent="-342860">
              <a:lnSpc>
                <a:spcPct val="120000"/>
              </a:lnSpc>
              <a:buSzPct val="130000"/>
              <a:buFont typeface="Arial"/>
              <a:buChar char="•"/>
            </a:pPr>
            <a:endParaRPr lang="en-US" sz="1600" b="1" dirty="0">
              <a:latin typeface="Century Gothic" panose="020B0502020202020204" pitchFamily="34" charset="0"/>
            </a:endParaRPr>
          </a:p>
          <a:p>
            <a:pPr marL="342860" indent="-342860">
              <a:lnSpc>
                <a:spcPct val="12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Reduces substance </a:t>
            </a:r>
            <a:r>
              <a:rPr lang="en-US" sz="1600" b="1" dirty="0" smtClean="0">
                <a:latin typeface="Century Gothic" panose="020B0502020202020204" pitchFamily="34" charset="0"/>
              </a:rPr>
              <a:t>abuse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marL="342860" indent="-342860">
              <a:lnSpc>
                <a:spcPct val="120000"/>
              </a:lnSpc>
              <a:buSzPct val="130000"/>
              <a:buFont typeface="Arial"/>
              <a:buChar char="•"/>
            </a:pPr>
            <a:endParaRPr lang="en-US" sz="1600" b="1" dirty="0">
              <a:latin typeface="Century Gothic" panose="020B0502020202020204" pitchFamily="34" charset="0"/>
            </a:endParaRPr>
          </a:p>
          <a:p>
            <a:pPr marL="342860" indent="-342860">
              <a:lnSpc>
                <a:spcPct val="12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Allows patients to robustly participate and succeed in physical, social and cognitive </a:t>
            </a:r>
            <a:r>
              <a:rPr lang="en-US" sz="1600" b="1" dirty="0" smtClean="0">
                <a:latin typeface="Century Gothic" panose="020B0502020202020204" pitchFamily="34" charset="0"/>
              </a:rPr>
              <a:t>rehabilitation.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marL="342860" indent="-342860">
              <a:lnSpc>
                <a:spcPct val="120000"/>
              </a:lnSpc>
              <a:buSzPct val="130000"/>
              <a:buFont typeface="Arial"/>
              <a:buChar char="•"/>
            </a:pPr>
            <a:endParaRPr lang="en-US" sz="1600" b="1" dirty="0">
              <a:latin typeface="Century Gothic" panose="020B0502020202020204" pitchFamily="34" charset="0"/>
            </a:endParaRPr>
          </a:p>
          <a:p>
            <a:pPr marL="342860" indent="-342860">
              <a:lnSpc>
                <a:spcPct val="120000"/>
              </a:lnSpc>
              <a:buSzPct val="130000"/>
              <a:buFont typeface="Arial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Best acceptance, lowest discontinuation, and best </a:t>
            </a:r>
            <a:r>
              <a:rPr lang="en-US" sz="1600" b="1" dirty="0" smtClean="0">
                <a:latin typeface="Century Gothic" panose="020B0502020202020204" pitchFamily="34" charset="0"/>
              </a:rPr>
              <a:t>survival.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2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="" xmlns:a16="http://schemas.microsoft.com/office/drawing/2014/main" id="{C4C3C229-19C2-494C-B40C-4E49B55AB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12" y="415499"/>
            <a:ext cx="10371231" cy="11430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Major Benefit: Lowers Risk of Death</a:t>
            </a:r>
          </a:p>
        </p:txBody>
      </p:sp>
      <p:pic>
        <p:nvPicPr>
          <p:cNvPr id="9" name="Picture 8" descr="TD tag NAMICon21.jpg">
            <a:extLst>
              <a:ext uri="{FF2B5EF4-FFF2-40B4-BE49-F238E27FC236}">
                <a16:creationId xmlns="" xmlns:a16="http://schemas.microsoft.com/office/drawing/2014/main" id="{04F028B9-3D36-4735-916C-E3C29DF2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1"/>
            <a:ext cx="2167467" cy="474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79EF4A-2E67-4E2F-82EB-EFABE4DD8171}"/>
              </a:ext>
            </a:extLst>
          </p:cNvPr>
          <p:cNvSpPr txBox="1"/>
          <p:nvPr/>
        </p:nvSpPr>
        <p:spPr>
          <a:xfrm>
            <a:off x="1593103" y="1475185"/>
            <a:ext cx="9828431" cy="4516096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 marL="342860" indent="-342860">
              <a:lnSpc>
                <a:spcPct val="120000"/>
              </a:lnSpc>
              <a:buSzPct val="150000"/>
              <a:buFont typeface="Arial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First year of psychotic illness the risk of death </a:t>
            </a:r>
            <a:r>
              <a:rPr lang="en-US" sz="1600" b="1" dirty="0">
                <a:latin typeface="Century Gothic" panose="020B0502020202020204" pitchFamily="34" charset="0"/>
              </a:rPr>
              <a:t>24 to 89 times </a:t>
            </a:r>
            <a:r>
              <a:rPr lang="en-US" sz="1600" dirty="0">
                <a:latin typeface="Century Gothic" panose="020B0502020202020204" pitchFamily="34" charset="0"/>
              </a:rPr>
              <a:t>the general population aged 16-30.</a:t>
            </a:r>
          </a:p>
          <a:p>
            <a:pPr>
              <a:lnSpc>
                <a:spcPct val="120000"/>
              </a:lnSpc>
              <a:buSzPct val="150000"/>
            </a:pP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marL="342860" indent="-342860">
              <a:lnSpc>
                <a:spcPct val="120000"/>
              </a:lnSpc>
              <a:buSzPct val="150000"/>
              <a:buFont typeface="Arial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Suicide risk in psychotic spectrum illness:</a:t>
            </a:r>
          </a:p>
          <a:p>
            <a:pPr marL="1257153" lvl="2" indent="-342860">
              <a:lnSpc>
                <a:spcPct val="120000"/>
              </a:lnSpc>
              <a:buSzPct val="85000"/>
              <a:buFont typeface="Wingdings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50% attempt, 10% completion (3-5 % in the first year). </a:t>
            </a:r>
          </a:p>
          <a:p>
            <a:pPr marL="1257153" lvl="2" indent="-342860">
              <a:lnSpc>
                <a:spcPct val="120000"/>
              </a:lnSpc>
              <a:buSzPct val="85000"/>
              <a:buFont typeface="Wingdings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Clozapine reduces this risk by 80-90% compared to other antipsychotics.</a:t>
            </a:r>
          </a:p>
          <a:p>
            <a:pPr marL="1257153" lvl="2" indent="-342860">
              <a:lnSpc>
                <a:spcPct val="120000"/>
              </a:lnSpc>
              <a:buSzPct val="85000"/>
              <a:buFont typeface="Wingdings" charset="2"/>
              <a:buChar char="§"/>
            </a:pPr>
            <a:r>
              <a:rPr lang="en-US" sz="1600" b="1" dirty="0">
                <a:latin typeface="Century Gothic" panose="020B0502020202020204" pitchFamily="34" charset="0"/>
              </a:rPr>
              <a:t>380 to 900 more survive for every10,000 treated with clozapine. 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860" indent="-34286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Agranulocytosis risks, for comparison:</a:t>
            </a:r>
          </a:p>
          <a:p>
            <a:pPr marL="1257153" lvl="2" indent="-342860">
              <a:lnSpc>
                <a:spcPct val="120000"/>
              </a:lnSpc>
              <a:buSzPct val="85000"/>
              <a:buFont typeface="Wingdings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Only 0.3% to 0.8% occurrence, with overall mortality of 1 to 2.5 per </a:t>
            </a:r>
            <a:r>
              <a:rPr lang="en-US" sz="1600" dirty="0" smtClean="0">
                <a:latin typeface="Century Gothic" panose="020B0502020202020204" pitchFamily="34" charset="0"/>
              </a:rPr>
              <a:t>10,000.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1257153" lvl="2" indent="-342860">
              <a:lnSpc>
                <a:spcPct val="120000"/>
              </a:lnSpc>
              <a:buSzPct val="85000"/>
              <a:buFont typeface="Wingdings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90- 95% of this risk occurs in the first 18 weeks.</a:t>
            </a:r>
          </a:p>
          <a:p>
            <a:pPr marL="1257153" lvl="2" indent="-342860">
              <a:lnSpc>
                <a:spcPct val="120000"/>
              </a:lnSpc>
              <a:buSzPct val="85000"/>
              <a:buFont typeface="Wingdings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After 6 months the risk of death is no more than other </a:t>
            </a:r>
            <a:r>
              <a:rPr lang="en-US" sz="1600" dirty="0" smtClean="0">
                <a:latin typeface="Century Gothic" panose="020B0502020202020204" pitchFamily="34" charset="0"/>
              </a:rPr>
              <a:t>antipsychotics.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1257153" lvl="2" indent="-342860">
              <a:lnSpc>
                <a:spcPct val="120000"/>
              </a:lnSpc>
              <a:buSzPct val="85000"/>
              <a:buFont typeface="Wingdings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Context: Iceland does not monitor;1/10 of this 2/10,000.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860" indent="-34286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Psychosis cuts life short by 20-25 years, mostly due to cigarette and drug use. </a:t>
            </a:r>
          </a:p>
          <a:p>
            <a:pPr marL="1257153" lvl="2" indent="-342860">
              <a:lnSpc>
                <a:spcPct val="120000"/>
              </a:lnSpc>
              <a:buSzPct val="85000"/>
              <a:buFont typeface="Wingdings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Clozapine significantly reduces smoking and substance use disorders.</a:t>
            </a:r>
          </a:p>
        </p:txBody>
      </p:sp>
    </p:spTree>
    <p:extLst>
      <p:ext uri="{BB962C8B-B14F-4D97-AF65-F5344CB8AC3E}">
        <p14:creationId xmlns:p14="http://schemas.microsoft.com/office/powerpoint/2010/main" val="37254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8" y="5536803"/>
            <a:ext cx="2167467" cy="4749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EA44265-8CF1-45A8-8342-435DF6EF6B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0" t="22947" r="6741" b="9866"/>
          <a:stretch/>
        </p:blipFill>
        <p:spPr>
          <a:xfrm>
            <a:off x="1253068" y="1703099"/>
            <a:ext cx="9702800" cy="336973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itle 4">
            <a:extLst>
              <a:ext uri="{FF2B5EF4-FFF2-40B4-BE49-F238E27FC236}">
                <a16:creationId xmlns="" xmlns:a16="http://schemas.microsoft.com/office/drawing/2014/main" id="{D8BC1F72-937A-4E6A-9E07-1EEF1FAD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533" y="464637"/>
            <a:ext cx="9677400" cy="1006503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Live Longer on Clozapine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8067" y="5242166"/>
            <a:ext cx="10037133" cy="6155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SCHIZOPHRENIA 20-YEAR MORTALITY RATE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A Finish 20-Year Study of &gt;62,000 patients</a:t>
            </a:r>
          </a:p>
        </p:txBody>
      </p:sp>
    </p:spTree>
    <p:extLst>
      <p:ext uri="{BB962C8B-B14F-4D97-AF65-F5344CB8AC3E}">
        <p14:creationId xmlns:p14="http://schemas.microsoft.com/office/powerpoint/2010/main" val="70833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6237FFF-61B8-45F5-A073-936113043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9" t="24582" r="6766" b="7425"/>
          <a:stretch/>
        </p:blipFill>
        <p:spPr>
          <a:xfrm>
            <a:off x="1557867" y="1612715"/>
            <a:ext cx="9118600" cy="3894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TD tag NAMICon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6" y="5536802"/>
            <a:ext cx="2167467" cy="474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6267" y="5549717"/>
            <a:ext cx="9330267" cy="6155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latin typeface="Century Gothic"/>
                <a:cs typeface="Century Gothic"/>
              </a:rPr>
              <a:t>CLOZAPINE REDUCES SUICIDE RATE IN PATIENTS WITH SCHIZOPHRENIA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Annual Suicides Per 100,000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9928" y="543693"/>
            <a:ext cx="5751572" cy="707874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4000" dirty="0">
                <a:latin typeface="Century Gothic"/>
                <a:cs typeface="Century Gothic"/>
              </a:rPr>
              <a:t>Reduced Suicide Rate</a:t>
            </a:r>
          </a:p>
        </p:txBody>
      </p:sp>
    </p:spTree>
    <p:extLst>
      <p:ext uri="{BB962C8B-B14F-4D97-AF65-F5344CB8AC3E}">
        <p14:creationId xmlns:p14="http://schemas.microsoft.com/office/powerpoint/2010/main" val="119911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D tag NAMICon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256" y="5536802"/>
            <a:ext cx="2167467" cy="474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657650"/>
            <a:ext cx="8466667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SCHIZOPHRENIA RISK ASSOCIATED WITH 108 GENOMIC REGIONS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656" y="554293"/>
            <a:ext cx="10058552" cy="70788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Pruning C4A </a:t>
            </a:r>
            <a:r>
              <a:rPr lang="en-US" sz="4000" dirty="0">
                <a:latin typeface="Century Gothic"/>
                <a:cs typeface="Century Gothic"/>
              </a:rPr>
              <a:t>&amp; Schizophrenia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7C584A7-C9F1-4D79-B690-C8A6C4F4B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110" y="1442447"/>
            <a:ext cx="8436581" cy="4143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51F8D21E-A584-41A7-A790-AA7297B70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5941778"/>
            <a:ext cx="8466667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GB" altLang="en-US" sz="1200" dirty="0">
                <a:latin typeface="Century Gothic" panose="020B0502020202020204" pitchFamily="34" charset="0"/>
              </a:rPr>
              <a:t>Schizophrenia Working Group of the Psychiatric Genomics Consortium. Nature 2014;511(7510):421–427.</a:t>
            </a:r>
            <a:endParaRPr lang="en-US" altLang="en-US" sz="12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9A2B17-83EE-4214-9C23-3576EB4BEAEC}"/>
              </a:ext>
            </a:extLst>
          </p:cNvPr>
          <p:cNvSpPr txBox="1"/>
          <p:nvPr/>
        </p:nvSpPr>
        <p:spPr>
          <a:xfrm>
            <a:off x="6106887" y="1883228"/>
            <a:ext cx="2231571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C4A Gene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EAB52D2-C2A4-455D-8528-DDDA63A5B498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519061" y="2067896"/>
            <a:ext cx="587828" cy="461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8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1531</Words>
  <Application>Microsoft Macintosh PowerPoint</Application>
  <PresentationFormat>Custom</PresentationFormat>
  <Paragraphs>288</Paragraphs>
  <Slides>32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Our Daniel</vt:lpstr>
      <vt:lpstr>Clozapine: An Historical Perspective</vt:lpstr>
      <vt:lpstr>Clozapine Risks</vt:lpstr>
      <vt:lpstr>Clozapine Benefits</vt:lpstr>
      <vt:lpstr>Major Benefit: Lowers Risk of Death</vt:lpstr>
      <vt:lpstr>Live Longer on Clozapine</vt:lpstr>
      <vt:lpstr>PowerPoint Presentation</vt:lpstr>
      <vt:lpstr>PowerPoint Presentation</vt:lpstr>
      <vt:lpstr>PowerPoint Presentation</vt:lpstr>
      <vt:lpstr>Clinical Features of Psychosis</vt:lpstr>
      <vt:lpstr>The TEAM DANIEL Family</vt:lpstr>
      <vt:lpstr>Who is TEAM DANIEL?</vt:lpstr>
      <vt:lpstr>Our Demographics</vt:lpstr>
      <vt:lpstr>Our Demographics</vt:lpstr>
      <vt:lpstr>Not Every Success</vt:lpstr>
      <vt:lpstr>How is TEAM DANIEL Different?</vt:lpstr>
      <vt:lpstr>Our Goals: Restore</vt:lpstr>
      <vt:lpstr>Clozapine First</vt:lpstr>
      <vt:lpstr>PowerPoint Presentation</vt:lpstr>
      <vt:lpstr>Our Meaningful Recovery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----- -----</cp:lastModifiedBy>
  <cp:revision>38</cp:revision>
  <cp:lastPrinted>2021-06-14T17:11:20Z</cp:lastPrinted>
  <dcterms:created xsi:type="dcterms:W3CDTF">2021-06-12T23:07:35Z</dcterms:created>
  <dcterms:modified xsi:type="dcterms:W3CDTF">2021-06-16T02:59:39Z</dcterms:modified>
</cp:coreProperties>
</file>