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30" r:id="rId2"/>
    <p:sldId id="540" r:id="rId3"/>
    <p:sldId id="462" r:id="rId4"/>
    <p:sldId id="524" r:id="rId5"/>
    <p:sldId id="539" r:id="rId6"/>
    <p:sldId id="542" r:id="rId7"/>
    <p:sldId id="543"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69" d="100"/>
          <a:sy n="69" d="100"/>
        </p:scale>
        <p:origin x="66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59DCC2-56F2-438E-B166-0885E0FBA8EB}" type="datetimeFigureOut">
              <a:rPr lang="en-US" smtClean="0"/>
              <a:t>7/7/2022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E706A3-6D9F-4F6D-A312-227B6EB08278}" type="slidenum">
              <a:rPr lang="en-US" smtClean="0"/>
              <a:t>‹#›</a:t>
            </a:fld>
            <a:endParaRPr lang="en-US"/>
          </a:p>
        </p:txBody>
      </p:sp>
    </p:spTree>
    <p:extLst>
      <p:ext uri="{BB962C8B-B14F-4D97-AF65-F5344CB8AC3E}">
        <p14:creationId xmlns:p14="http://schemas.microsoft.com/office/powerpoint/2010/main" val="2957204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D20D5B47-97F7-4644-A55E-FA1ADF9A308F}"/>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B9445A6F-C802-4E0C-9590-AE744A2C3B0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Current psychiatric classifications do not identify etiopathologically-based entities. A recent approach to address this gap in knowledge is to develop neuroscience based, behaviorally-relevant neural systems whose pathologies (albeit yet incompletely defined) cut across DSM disorders (the research domain criteria, or RDoC); these may better map to neural basis and outcome in psychiatric illnesses (Insel and Cuthbert, 2010). These rDoc domains, currently include cognition, positive and negative valence, arousal and social cognition. However, applying this approach to complex psychopathological syndromes such as psychosis is challenging because of the co-occurrence of impairments multiple behavioral dimensions that do not easily translate to the proposed R-DoC constructs.</a:t>
            </a:r>
          </a:p>
          <a:p>
            <a:r>
              <a:rPr lang="en-US" altLang="en-US"/>
              <a:t> </a:t>
            </a:r>
          </a:p>
          <a:p>
            <a:r>
              <a:rPr lang="en-US" altLang="en-US"/>
              <a:t>The Bipolar Schizophrenia Network for Intermediate Phenotypes (B-SNIP) consortium deconstructs pathophysiological processes in the psychosis dimension across DSM diagnoses. In this session, we examine B-SNIP data using an R-DoC framework. The conceptual basis of this approach will be outlined first (Matcheri Keshavan). Cognitive impairments will be examined for their structural (MRI, DTI), functional (fMRI), electrophysiological (ERP, resting fMRI) and genetic correlates (John Sweeney). Affective symptoms will be examined across these domains by Godfrey Pearlson. Psychosis will be similarly examined across these structural, functional, physiologic and molecular biomarkers by Carol Tamminga. Investigation of psychopathological dimensions across the RDoC translational units of analyses may yield pathophysiologically meaningful entities informing valid etiology, treatment response and illness trajectories than symptom-based phenotypes alone.  Mining deep phenotyping data in psychoses using R-DoC like approaches may model for and broadly relate to  psychopathology in general, and will be discussed by Peter Buckley.    </a:t>
            </a:r>
          </a:p>
          <a:p>
            <a:endParaRPr lang="en-US" altLang="en-US"/>
          </a:p>
        </p:txBody>
      </p:sp>
      <p:sp>
        <p:nvSpPr>
          <p:cNvPr id="5124" name="Slide Number Placeholder 3">
            <a:extLst>
              <a:ext uri="{FF2B5EF4-FFF2-40B4-BE49-F238E27FC236}">
                <a16:creationId xmlns:a16="http://schemas.microsoft.com/office/drawing/2014/main" id="{85348957-9782-4004-97D6-32D9EBBC092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0E599B4-B479-49E7-82FB-7ED764458AD4}" type="slidenum">
              <a:rPr lang="en-US" altLang="en-US" sz="1200" smtClean="0"/>
              <a:pPr/>
              <a:t>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B0393-0BC4-40E8-9195-8D9A71AAE3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3B6C8E-99E0-4425-A5D3-266B62FE9B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55830-9025-48ED-B4BE-91540E7EB9D7}"/>
              </a:ext>
            </a:extLst>
          </p:cNvPr>
          <p:cNvSpPr>
            <a:spLocks noGrp="1"/>
          </p:cNvSpPr>
          <p:nvPr>
            <p:ph type="dt" sz="half" idx="10"/>
          </p:nvPr>
        </p:nvSpPr>
        <p:spPr/>
        <p:txBody>
          <a:bodyPr/>
          <a:lstStyle/>
          <a:p>
            <a:fld id="{A4851DE2-1D92-48C4-B4BC-31A2CD5608BF}" type="datetimeFigureOut">
              <a:rPr lang="en-US" smtClean="0"/>
              <a:t>7/7/2022</a:t>
            </a:fld>
            <a:endParaRPr lang="en-US"/>
          </a:p>
        </p:txBody>
      </p:sp>
      <p:sp>
        <p:nvSpPr>
          <p:cNvPr id="5" name="Footer Placeholder 4">
            <a:extLst>
              <a:ext uri="{FF2B5EF4-FFF2-40B4-BE49-F238E27FC236}">
                <a16:creationId xmlns:a16="http://schemas.microsoft.com/office/drawing/2014/main" id="{6FAAE400-1764-4AAA-B97A-4A4C2BD33F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B3EC8-8DC7-4702-86D0-2248673E4D20}"/>
              </a:ext>
            </a:extLst>
          </p:cNvPr>
          <p:cNvSpPr>
            <a:spLocks noGrp="1"/>
          </p:cNvSpPr>
          <p:nvPr>
            <p:ph type="sldNum" sz="quarter" idx="12"/>
          </p:nvPr>
        </p:nvSpPr>
        <p:spPr/>
        <p:txBody>
          <a:bodyPr/>
          <a:lstStyle/>
          <a:p>
            <a:fld id="{337732D8-13D6-4BC5-892E-E6575A60722C}" type="slidenum">
              <a:rPr lang="en-US" smtClean="0"/>
              <a:t>‹#›</a:t>
            </a:fld>
            <a:endParaRPr lang="en-US"/>
          </a:p>
        </p:txBody>
      </p:sp>
    </p:spTree>
    <p:extLst>
      <p:ext uri="{BB962C8B-B14F-4D97-AF65-F5344CB8AC3E}">
        <p14:creationId xmlns:p14="http://schemas.microsoft.com/office/powerpoint/2010/main" val="1184497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DF4E4-28C9-4B26-ACB5-593D14308D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857D38-15BB-47D6-A58A-1C6CF7B0F7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269C34-59C1-4A41-AD5D-44785218CBB5}"/>
              </a:ext>
            </a:extLst>
          </p:cNvPr>
          <p:cNvSpPr>
            <a:spLocks noGrp="1"/>
          </p:cNvSpPr>
          <p:nvPr>
            <p:ph type="dt" sz="half" idx="10"/>
          </p:nvPr>
        </p:nvSpPr>
        <p:spPr/>
        <p:txBody>
          <a:bodyPr/>
          <a:lstStyle/>
          <a:p>
            <a:fld id="{A4851DE2-1D92-48C4-B4BC-31A2CD5608BF}" type="datetimeFigureOut">
              <a:rPr lang="en-US" smtClean="0"/>
              <a:t>7/7/2022</a:t>
            </a:fld>
            <a:endParaRPr lang="en-US"/>
          </a:p>
        </p:txBody>
      </p:sp>
      <p:sp>
        <p:nvSpPr>
          <p:cNvPr id="5" name="Footer Placeholder 4">
            <a:extLst>
              <a:ext uri="{FF2B5EF4-FFF2-40B4-BE49-F238E27FC236}">
                <a16:creationId xmlns:a16="http://schemas.microsoft.com/office/drawing/2014/main" id="{84FB43A9-1DB6-45DB-814F-51E76023F4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43EC2E-0FDA-4231-AE41-523EFD9317A2}"/>
              </a:ext>
            </a:extLst>
          </p:cNvPr>
          <p:cNvSpPr>
            <a:spLocks noGrp="1"/>
          </p:cNvSpPr>
          <p:nvPr>
            <p:ph type="sldNum" sz="quarter" idx="12"/>
          </p:nvPr>
        </p:nvSpPr>
        <p:spPr/>
        <p:txBody>
          <a:bodyPr/>
          <a:lstStyle/>
          <a:p>
            <a:fld id="{337732D8-13D6-4BC5-892E-E6575A60722C}" type="slidenum">
              <a:rPr lang="en-US" smtClean="0"/>
              <a:t>‹#›</a:t>
            </a:fld>
            <a:endParaRPr lang="en-US"/>
          </a:p>
        </p:txBody>
      </p:sp>
    </p:spTree>
    <p:extLst>
      <p:ext uri="{BB962C8B-B14F-4D97-AF65-F5344CB8AC3E}">
        <p14:creationId xmlns:p14="http://schemas.microsoft.com/office/powerpoint/2010/main" val="1635624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AD084E-7F24-4D1F-A900-1690777083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D1C293-FDE3-4EEA-BE8D-9EE1B472AE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D201B1-64C1-48AD-A37A-D53B612BC396}"/>
              </a:ext>
            </a:extLst>
          </p:cNvPr>
          <p:cNvSpPr>
            <a:spLocks noGrp="1"/>
          </p:cNvSpPr>
          <p:nvPr>
            <p:ph type="dt" sz="half" idx="10"/>
          </p:nvPr>
        </p:nvSpPr>
        <p:spPr/>
        <p:txBody>
          <a:bodyPr/>
          <a:lstStyle/>
          <a:p>
            <a:fld id="{A4851DE2-1D92-48C4-B4BC-31A2CD5608BF}" type="datetimeFigureOut">
              <a:rPr lang="en-US" smtClean="0"/>
              <a:t>7/7/2022</a:t>
            </a:fld>
            <a:endParaRPr lang="en-US"/>
          </a:p>
        </p:txBody>
      </p:sp>
      <p:sp>
        <p:nvSpPr>
          <p:cNvPr id="5" name="Footer Placeholder 4">
            <a:extLst>
              <a:ext uri="{FF2B5EF4-FFF2-40B4-BE49-F238E27FC236}">
                <a16:creationId xmlns:a16="http://schemas.microsoft.com/office/drawing/2014/main" id="{DD7DD234-B370-4BB9-AC32-7AEB17BB08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8725E2-959C-49D9-A2BB-8338793BE67A}"/>
              </a:ext>
            </a:extLst>
          </p:cNvPr>
          <p:cNvSpPr>
            <a:spLocks noGrp="1"/>
          </p:cNvSpPr>
          <p:nvPr>
            <p:ph type="sldNum" sz="quarter" idx="12"/>
          </p:nvPr>
        </p:nvSpPr>
        <p:spPr/>
        <p:txBody>
          <a:bodyPr/>
          <a:lstStyle/>
          <a:p>
            <a:fld id="{337732D8-13D6-4BC5-892E-E6575A60722C}" type="slidenum">
              <a:rPr lang="en-US" smtClean="0"/>
              <a:t>‹#›</a:t>
            </a:fld>
            <a:endParaRPr lang="en-US"/>
          </a:p>
        </p:txBody>
      </p:sp>
    </p:spTree>
    <p:extLst>
      <p:ext uri="{BB962C8B-B14F-4D97-AF65-F5344CB8AC3E}">
        <p14:creationId xmlns:p14="http://schemas.microsoft.com/office/powerpoint/2010/main" val="98338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DBDAD-7037-431E-B10B-189C66304F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CC0CE9-94E4-4471-91DB-A3822D4438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EFEFAA-1BFD-40FE-BB0C-90DF718F9545}"/>
              </a:ext>
            </a:extLst>
          </p:cNvPr>
          <p:cNvSpPr>
            <a:spLocks noGrp="1"/>
          </p:cNvSpPr>
          <p:nvPr>
            <p:ph type="dt" sz="half" idx="10"/>
          </p:nvPr>
        </p:nvSpPr>
        <p:spPr/>
        <p:txBody>
          <a:bodyPr/>
          <a:lstStyle/>
          <a:p>
            <a:fld id="{A4851DE2-1D92-48C4-B4BC-31A2CD5608BF}" type="datetimeFigureOut">
              <a:rPr lang="en-US" smtClean="0"/>
              <a:t>7/7/2022</a:t>
            </a:fld>
            <a:endParaRPr lang="en-US"/>
          </a:p>
        </p:txBody>
      </p:sp>
      <p:sp>
        <p:nvSpPr>
          <p:cNvPr id="5" name="Footer Placeholder 4">
            <a:extLst>
              <a:ext uri="{FF2B5EF4-FFF2-40B4-BE49-F238E27FC236}">
                <a16:creationId xmlns:a16="http://schemas.microsoft.com/office/drawing/2014/main" id="{52BE3A8A-6AB6-4A72-A0D2-88661A817A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04135E-85C3-4A33-A7B1-05EAF805A55B}"/>
              </a:ext>
            </a:extLst>
          </p:cNvPr>
          <p:cNvSpPr>
            <a:spLocks noGrp="1"/>
          </p:cNvSpPr>
          <p:nvPr>
            <p:ph type="sldNum" sz="quarter" idx="12"/>
          </p:nvPr>
        </p:nvSpPr>
        <p:spPr/>
        <p:txBody>
          <a:bodyPr/>
          <a:lstStyle/>
          <a:p>
            <a:fld id="{337732D8-13D6-4BC5-892E-E6575A60722C}" type="slidenum">
              <a:rPr lang="en-US" smtClean="0"/>
              <a:t>‹#›</a:t>
            </a:fld>
            <a:endParaRPr lang="en-US"/>
          </a:p>
        </p:txBody>
      </p:sp>
    </p:spTree>
    <p:extLst>
      <p:ext uri="{BB962C8B-B14F-4D97-AF65-F5344CB8AC3E}">
        <p14:creationId xmlns:p14="http://schemas.microsoft.com/office/powerpoint/2010/main" val="143546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B626B-DE6A-46AB-B250-79C410B01A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7E7527-6913-46FA-BC72-B7DADF8025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EBA860-CE14-49BF-B681-4D98BE14424B}"/>
              </a:ext>
            </a:extLst>
          </p:cNvPr>
          <p:cNvSpPr>
            <a:spLocks noGrp="1"/>
          </p:cNvSpPr>
          <p:nvPr>
            <p:ph type="dt" sz="half" idx="10"/>
          </p:nvPr>
        </p:nvSpPr>
        <p:spPr/>
        <p:txBody>
          <a:bodyPr/>
          <a:lstStyle/>
          <a:p>
            <a:fld id="{A4851DE2-1D92-48C4-B4BC-31A2CD5608BF}" type="datetimeFigureOut">
              <a:rPr lang="en-US" smtClean="0"/>
              <a:t>7/7/2022</a:t>
            </a:fld>
            <a:endParaRPr lang="en-US"/>
          </a:p>
        </p:txBody>
      </p:sp>
      <p:sp>
        <p:nvSpPr>
          <p:cNvPr id="5" name="Footer Placeholder 4">
            <a:extLst>
              <a:ext uri="{FF2B5EF4-FFF2-40B4-BE49-F238E27FC236}">
                <a16:creationId xmlns:a16="http://schemas.microsoft.com/office/drawing/2014/main" id="{B2898B7F-FD19-429E-B524-817CF6BCEE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8FEDCC-51E2-46BB-A004-BBEEBF288962}"/>
              </a:ext>
            </a:extLst>
          </p:cNvPr>
          <p:cNvSpPr>
            <a:spLocks noGrp="1"/>
          </p:cNvSpPr>
          <p:nvPr>
            <p:ph type="sldNum" sz="quarter" idx="12"/>
          </p:nvPr>
        </p:nvSpPr>
        <p:spPr/>
        <p:txBody>
          <a:bodyPr/>
          <a:lstStyle/>
          <a:p>
            <a:fld id="{337732D8-13D6-4BC5-892E-E6575A60722C}" type="slidenum">
              <a:rPr lang="en-US" smtClean="0"/>
              <a:t>‹#›</a:t>
            </a:fld>
            <a:endParaRPr lang="en-US"/>
          </a:p>
        </p:txBody>
      </p:sp>
    </p:spTree>
    <p:extLst>
      <p:ext uri="{BB962C8B-B14F-4D97-AF65-F5344CB8AC3E}">
        <p14:creationId xmlns:p14="http://schemas.microsoft.com/office/powerpoint/2010/main" val="609573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9C89C-8D5A-42CF-914D-A2BBCCAB87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60BB00-63CE-44D1-8DA7-8FA34A09FB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2EDCAE-314D-43E7-ABDC-AA8C8AAF1F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5470CA-D99B-4E61-8E1A-71825DA300B3}"/>
              </a:ext>
            </a:extLst>
          </p:cNvPr>
          <p:cNvSpPr>
            <a:spLocks noGrp="1"/>
          </p:cNvSpPr>
          <p:nvPr>
            <p:ph type="dt" sz="half" idx="10"/>
          </p:nvPr>
        </p:nvSpPr>
        <p:spPr/>
        <p:txBody>
          <a:bodyPr/>
          <a:lstStyle/>
          <a:p>
            <a:fld id="{A4851DE2-1D92-48C4-B4BC-31A2CD5608BF}" type="datetimeFigureOut">
              <a:rPr lang="en-US" smtClean="0"/>
              <a:t>7/7/2022</a:t>
            </a:fld>
            <a:endParaRPr lang="en-US"/>
          </a:p>
        </p:txBody>
      </p:sp>
      <p:sp>
        <p:nvSpPr>
          <p:cNvPr id="6" name="Footer Placeholder 5">
            <a:extLst>
              <a:ext uri="{FF2B5EF4-FFF2-40B4-BE49-F238E27FC236}">
                <a16:creationId xmlns:a16="http://schemas.microsoft.com/office/drawing/2014/main" id="{6CCAB6E5-1675-423E-8847-A03F829BA9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F1E4C1-F429-43DC-99A6-E35C9ABC4A1A}"/>
              </a:ext>
            </a:extLst>
          </p:cNvPr>
          <p:cNvSpPr>
            <a:spLocks noGrp="1"/>
          </p:cNvSpPr>
          <p:nvPr>
            <p:ph type="sldNum" sz="quarter" idx="12"/>
          </p:nvPr>
        </p:nvSpPr>
        <p:spPr/>
        <p:txBody>
          <a:bodyPr/>
          <a:lstStyle/>
          <a:p>
            <a:fld id="{337732D8-13D6-4BC5-892E-E6575A60722C}" type="slidenum">
              <a:rPr lang="en-US" smtClean="0"/>
              <a:t>‹#›</a:t>
            </a:fld>
            <a:endParaRPr lang="en-US"/>
          </a:p>
        </p:txBody>
      </p:sp>
    </p:spTree>
    <p:extLst>
      <p:ext uri="{BB962C8B-B14F-4D97-AF65-F5344CB8AC3E}">
        <p14:creationId xmlns:p14="http://schemas.microsoft.com/office/powerpoint/2010/main" val="2846677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7B7B-86F5-4060-9381-AC5A85B7D5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5B7705-29F1-4315-B0C0-D83ED3CC2C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47906B-0F56-4B82-995D-53EF42AC17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B4B887-E4B9-4613-B034-45A8379A96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815C7E-DD3E-4261-9605-1EA8AC1C25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4104F5-D0AF-401B-AE5F-ECD24565D200}"/>
              </a:ext>
            </a:extLst>
          </p:cNvPr>
          <p:cNvSpPr>
            <a:spLocks noGrp="1"/>
          </p:cNvSpPr>
          <p:nvPr>
            <p:ph type="dt" sz="half" idx="10"/>
          </p:nvPr>
        </p:nvSpPr>
        <p:spPr/>
        <p:txBody>
          <a:bodyPr/>
          <a:lstStyle/>
          <a:p>
            <a:fld id="{A4851DE2-1D92-48C4-B4BC-31A2CD5608BF}" type="datetimeFigureOut">
              <a:rPr lang="en-US" smtClean="0"/>
              <a:t>7/7/2022</a:t>
            </a:fld>
            <a:endParaRPr lang="en-US"/>
          </a:p>
        </p:txBody>
      </p:sp>
      <p:sp>
        <p:nvSpPr>
          <p:cNvPr id="8" name="Footer Placeholder 7">
            <a:extLst>
              <a:ext uri="{FF2B5EF4-FFF2-40B4-BE49-F238E27FC236}">
                <a16:creationId xmlns:a16="http://schemas.microsoft.com/office/drawing/2014/main" id="{D600419A-29F2-4D97-8323-25F3D23A2A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D503AA-6891-4FAF-8387-888B70E4D9D8}"/>
              </a:ext>
            </a:extLst>
          </p:cNvPr>
          <p:cNvSpPr>
            <a:spLocks noGrp="1"/>
          </p:cNvSpPr>
          <p:nvPr>
            <p:ph type="sldNum" sz="quarter" idx="12"/>
          </p:nvPr>
        </p:nvSpPr>
        <p:spPr/>
        <p:txBody>
          <a:bodyPr/>
          <a:lstStyle/>
          <a:p>
            <a:fld id="{337732D8-13D6-4BC5-892E-E6575A60722C}" type="slidenum">
              <a:rPr lang="en-US" smtClean="0"/>
              <a:t>‹#›</a:t>
            </a:fld>
            <a:endParaRPr lang="en-US"/>
          </a:p>
        </p:txBody>
      </p:sp>
    </p:spTree>
    <p:extLst>
      <p:ext uri="{BB962C8B-B14F-4D97-AF65-F5344CB8AC3E}">
        <p14:creationId xmlns:p14="http://schemas.microsoft.com/office/powerpoint/2010/main" val="3176838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DE4C5-F0E0-4E3F-A0E8-1787FD3DD7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CB8388-A2C9-49F5-8C39-92B0A93C9B5D}"/>
              </a:ext>
            </a:extLst>
          </p:cNvPr>
          <p:cNvSpPr>
            <a:spLocks noGrp="1"/>
          </p:cNvSpPr>
          <p:nvPr>
            <p:ph type="dt" sz="half" idx="10"/>
          </p:nvPr>
        </p:nvSpPr>
        <p:spPr/>
        <p:txBody>
          <a:bodyPr/>
          <a:lstStyle/>
          <a:p>
            <a:fld id="{A4851DE2-1D92-48C4-B4BC-31A2CD5608BF}" type="datetimeFigureOut">
              <a:rPr lang="en-US" smtClean="0"/>
              <a:t>7/7/2022</a:t>
            </a:fld>
            <a:endParaRPr lang="en-US"/>
          </a:p>
        </p:txBody>
      </p:sp>
      <p:sp>
        <p:nvSpPr>
          <p:cNvPr id="4" name="Footer Placeholder 3">
            <a:extLst>
              <a:ext uri="{FF2B5EF4-FFF2-40B4-BE49-F238E27FC236}">
                <a16:creationId xmlns:a16="http://schemas.microsoft.com/office/drawing/2014/main" id="{29405E02-29AF-4139-8BB1-923D03F4CD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0C82B3-B74E-42CE-8A11-F059DBCAE80C}"/>
              </a:ext>
            </a:extLst>
          </p:cNvPr>
          <p:cNvSpPr>
            <a:spLocks noGrp="1"/>
          </p:cNvSpPr>
          <p:nvPr>
            <p:ph type="sldNum" sz="quarter" idx="12"/>
          </p:nvPr>
        </p:nvSpPr>
        <p:spPr/>
        <p:txBody>
          <a:bodyPr/>
          <a:lstStyle/>
          <a:p>
            <a:fld id="{337732D8-13D6-4BC5-892E-E6575A60722C}" type="slidenum">
              <a:rPr lang="en-US" smtClean="0"/>
              <a:t>‹#›</a:t>
            </a:fld>
            <a:endParaRPr lang="en-US"/>
          </a:p>
        </p:txBody>
      </p:sp>
    </p:spTree>
    <p:extLst>
      <p:ext uri="{BB962C8B-B14F-4D97-AF65-F5344CB8AC3E}">
        <p14:creationId xmlns:p14="http://schemas.microsoft.com/office/powerpoint/2010/main" val="2862050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1CFEE5-FEBE-4352-8AA4-261E40A15D9B}"/>
              </a:ext>
            </a:extLst>
          </p:cNvPr>
          <p:cNvSpPr>
            <a:spLocks noGrp="1"/>
          </p:cNvSpPr>
          <p:nvPr>
            <p:ph type="dt" sz="half" idx="10"/>
          </p:nvPr>
        </p:nvSpPr>
        <p:spPr/>
        <p:txBody>
          <a:bodyPr/>
          <a:lstStyle/>
          <a:p>
            <a:fld id="{A4851DE2-1D92-48C4-B4BC-31A2CD5608BF}" type="datetimeFigureOut">
              <a:rPr lang="en-US" smtClean="0"/>
              <a:t>7/7/2022</a:t>
            </a:fld>
            <a:endParaRPr lang="en-US"/>
          </a:p>
        </p:txBody>
      </p:sp>
      <p:sp>
        <p:nvSpPr>
          <p:cNvPr id="3" name="Footer Placeholder 2">
            <a:extLst>
              <a:ext uri="{FF2B5EF4-FFF2-40B4-BE49-F238E27FC236}">
                <a16:creationId xmlns:a16="http://schemas.microsoft.com/office/drawing/2014/main" id="{403126B9-7955-4B14-8D76-4D4E78DD69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D78469-77E1-4EC8-918B-5FF08D27FDEF}"/>
              </a:ext>
            </a:extLst>
          </p:cNvPr>
          <p:cNvSpPr>
            <a:spLocks noGrp="1"/>
          </p:cNvSpPr>
          <p:nvPr>
            <p:ph type="sldNum" sz="quarter" idx="12"/>
          </p:nvPr>
        </p:nvSpPr>
        <p:spPr/>
        <p:txBody>
          <a:bodyPr/>
          <a:lstStyle/>
          <a:p>
            <a:fld id="{337732D8-13D6-4BC5-892E-E6575A60722C}" type="slidenum">
              <a:rPr lang="en-US" smtClean="0"/>
              <a:t>‹#›</a:t>
            </a:fld>
            <a:endParaRPr lang="en-US"/>
          </a:p>
        </p:txBody>
      </p:sp>
    </p:spTree>
    <p:extLst>
      <p:ext uri="{BB962C8B-B14F-4D97-AF65-F5344CB8AC3E}">
        <p14:creationId xmlns:p14="http://schemas.microsoft.com/office/powerpoint/2010/main" val="3331665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E23EB-6743-4C23-9EE5-FDCE369F8A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39626F-AC9B-438C-B291-CA4078B127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079822-1B05-4647-BB15-0C12B500E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6C1577-9DCC-4580-8061-31148C73955E}"/>
              </a:ext>
            </a:extLst>
          </p:cNvPr>
          <p:cNvSpPr>
            <a:spLocks noGrp="1"/>
          </p:cNvSpPr>
          <p:nvPr>
            <p:ph type="dt" sz="half" idx="10"/>
          </p:nvPr>
        </p:nvSpPr>
        <p:spPr/>
        <p:txBody>
          <a:bodyPr/>
          <a:lstStyle/>
          <a:p>
            <a:fld id="{A4851DE2-1D92-48C4-B4BC-31A2CD5608BF}" type="datetimeFigureOut">
              <a:rPr lang="en-US" smtClean="0"/>
              <a:t>7/7/2022</a:t>
            </a:fld>
            <a:endParaRPr lang="en-US"/>
          </a:p>
        </p:txBody>
      </p:sp>
      <p:sp>
        <p:nvSpPr>
          <p:cNvPr id="6" name="Footer Placeholder 5">
            <a:extLst>
              <a:ext uri="{FF2B5EF4-FFF2-40B4-BE49-F238E27FC236}">
                <a16:creationId xmlns:a16="http://schemas.microsoft.com/office/drawing/2014/main" id="{D565B1B7-A4A6-4A97-9C74-12FF5F2694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0748D8-40DD-428F-918E-6610EF1FFE2A}"/>
              </a:ext>
            </a:extLst>
          </p:cNvPr>
          <p:cNvSpPr>
            <a:spLocks noGrp="1"/>
          </p:cNvSpPr>
          <p:nvPr>
            <p:ph type="sldNum" sz="quarter" idx="12"/>
          </p:nvPr>
        </p:nvSpPr>
        <p:spPr/>
        <p:txBody>
          <a:bodyPr/>
          <a:lstStyle/>
          <a:p>
            <a:fld id="{337732D8-13D6-4BC5-892E-E6575A60722C}" type="slidenum">
              <a:rPr lang="en-US" smtClean="0"/>
              <a:t>‹#›</a:t>
            </a:fld>
            <a:endParaRPr lang="en-US"/>
          </a:p>
        </p:txBody>
      </p:sp>
    </p:spTree>
    <p:extLst>
      <p:ext uri="{BB962C8B-B14F-4D97-AF65-F5344CB8AC3E}">
        <p14:creationId xmlns:p14="http://schemas.microsoft.com/office/powerpoint/2010/main" val="2840004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D8F02-46B5-41F0-884F-945C84D143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2B377B-8684-44A5-B23D-E13041D77D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1F06D8-EFE5-41A4-B7E7-21FA36B403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FB0D00-52EB-4871-9BD8-6ECDF5179389}"/>
              </a:ext>
            </a:extLst>
          </p:cNvPr>
          <p:cNvSpPr>
            <a:spLocks noGrp="1"/>
          </p:cNvSpPr>
          <p:nvPr>
            <p:ph type="dt" sz="half" idx="10"/>
          </p:nvPr>
        </p:nvSpPr>
        <p:spPr/>
        <p:txBody>
          <a:bodyPr/>
          <a:lstStyle/>
          <a:p>
            <a:fld id="{A4851DE2-1D92-48C4-B4BC-31A2CD5608BF}" type="datetimeFigureOut">
              <a:rPr lang="en-US" smtClean="0"/>
              <a:t>7/7/2022</a:t>
            </a:fld>
            <a:endParaRPr lang="en-US"/>
          </a:p>
        </p:txBody>
      </p:sp>
      <p:sp>
        <p:nvSpPr>
          <p:cNvPr id="6" name="Footer Placeholder 5">
            <a:extLst>
              <a:ext uri="{FF2B5EF4-FFF2-40B4-BE49-F238E27FC236}">
                <a16:creationId xmlns:a16="http://schemas.microsoft.com/office/drawing/2014/main" id="{89BA7A73-9187-469A-BF87-F49144A41F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8B41C3-CF20-421E-B3E7-5D2263FC7525}"/>
              </a:ext>
            </a:extLst>
          </p:cNvPr>
          <p:cNvSpPr>
            <a:spLocks noGrp="1"/>
          </p:cNvSpPr>
          <p:nvPr>
            <p:ph type="sldNum" sz="quarter" idx="12"/>
          </p:nvPr>
        </p:nvSpPr>
        <p:spPr/>
        <p:txBody>
          <a:bodyPr/>
          <a:lstStyle/>
          <a:p>
            <a:fld id="{337732D8-13D6-4BC5-892E-E6575A60722C}" type="slidenum">
              <a:rPr lang="en-US" smtClean="0"/>
              <a:t>‹#›</a:t>
            </a:fld>
            <a:endParaRPr lang="en-US"/>
          </a:p>
        </p:txBody>
      </p:sp>
    </p:spTree>
    <p:extLst>
      <p:ext uri="{BB962C8B-B14F-4D97-AF65-F5344CB8AC3E}">
        <p14:creationId xmlns:p14="http://schemas.microsoft.com/office/powerpoint/2010/main" val="265409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4B2B10-10C6-4E81-BECF-AE729C1130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AFDEE8-5C75-4B02-A9C5-37437652DC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695662-4278-4D40-B81C-74CCA55C7D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51DE2-1D92-48C4-B4BC-31A2CD5608BF}" type="datetimeFigureOut">
              <a:rPr lang="en-US" smtClean="0"/>
              <a:t>7/7/2022</a:t>
            </a:fld>
            <a:endParaRPr lang="en-US"/>
          </a:p>
        </p:txBody>
      </p:sp>
      <p:sp>
        <p:nvSpPr>
          <p:cNvPr id="5" name="Footer Placeholder 4">
            <a:extLst>
              <a:ext uri="{FF2B5EF4-FFF2-40B4-BE49-F238E27FC236}">
                <a16:creationId xmlns:a16="http://schemas.microsoft.com/office/drawing/2014/main" id="{C7742DC6-B1B0-41D3-B068-D516501C74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ABECC2-5C75-4C02-BE00-D6C6042DB5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7732D8-13D6-4BC5-892E-E6575A60722C}" type="slidenum">
              <a:rPr lang="en-US" smtClean="0"/>
              <a:t>‹#›</a:t>
            </a:fld>
            <a:endParaRPr lang="en-US"/>
          </a:p>
        </p:txBody>
      </p:sp>
    </p:spTree>
    <p:extLst>
      <p:ext uri="{BB962C8B-B14F-4D97-AF65-F5344CB8AC3E}">
        <p14:creationId xmlns:p14="http://schemas.microsoft.com/office/powerpoint/2010/main" val="63827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hyperlink" Target="http://www.b-snip.org/website/bisniplogo.htm" TargetMode="External"/><Relationship Id="rId10" Type="http://schemas.openxmlformats.org/officeDocument/2006/relationships/image" Target="../media/image7.jpeg"/><Relationship Id="rId4" Type="http://schemas.openxmlformats.org/officeDocument/2006/relationships/image" Target="../media/image2.png"/><Relationship Id="rId9"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A419FB3-E8E5-4B85-89E1-C8FD8D741046}"/>
              </a:ext>
            </a:extLst>
          </p:cNvPr>
          <p:cNvSpPr>
            <a:spLocks noGrp="1" noChangeArrowheads="1"/>
          </p:cNvSpPr>
          <p:nvPr>
            <p:ph type="title"/>
          </p:nvPr>
        </p:nvSpPr>
        <p:spPr>
          <a:xfrm>
            <a:off x="2655888" y="609600"/>
            <a:ext cx="7772400" cy="1143000"/>
          </a:xfrm>
        </p:spPr>
        <p:txBody>
          <a:bodyPr>
            <a:noAutofit/>
          </a:bodyPr>
          <a:lstStyle/>
          <a:p>
            <a:br>
              <a:rPr lang="en-US" altLang="en-US" sz="2800" dirty="0">
                <a:solidFill>
                  <a:schemeClr val="bg1"/>
                </a:solidFill>
              </a:rPr>
            </a:br>
            <a:r>
              <a:rPr lang="en-US" sz="2800" dirty="0">
                <a:solidFill>
                  <a:schemeClr val="bg1"/>
                </a:solidFill>
              </a:rPr>
              <a:t>Antipsychotic Response to Clozapine in B-SNIP Biotype-1 (The CLOZAPINE study )</a:t>
            </a:r>
            <a:br>
              <a:rPr lang="en-US" altLang="en-US" sz="2800" dirty="0">
                <a:solidFill>
                  <a:schemeClr val="bg1"/>
                </a:solidFill>
              </a:rPr>
            </a:br>
            <a:endParaRPr lang="en-US" altLang="en-US" sz="2800" dirty="0">
              <a:solidFill>
                <a:schemeClr val="bg1"/>
              </a:solidFill>
            </a:endParaRPr>
          </a:p>
        </p:txBody>
      </p:sp>
      <p:sp>
        <p:nvSpPr>
          <p:cNvPr id="4099" name="Rectangle 3">
            <a:extLst>
              <a:ext uri="{FF2B5EF4-FFF2-40B4-BE49-F238E27FC236}">
                <a16:creationId xmlns:a16="http://schemas.microsoft.com/office/drawing/2014/main" id="{BB979FEB-C119-4A5A-A9EE-3A6FAECFEF22}"/>
              </a:ext>
            </a:extLst>
          </p:cNvPr>
          <p:cNvSpPr>
            <a:spLocks noGrp="1" noChangeArrowheads="1"/>
          </p:cNvSpPr>
          <p:nvPr>
            <p:ph type="body" idx="1"/>
          </p:nvPr>
        </p:nvSpPr>
        <p:spPr>
          <a:xfrm>
            <a:off x="2222567" y="1965205"/>
            <a:ext cx="7907956" cy="1175605"/>
          </a:xfrm>
        </p:spPr>
        <p:txBody>
          <a:bodyPr>
            <a:normAutofit/>
          </a:bodyPr>
          <a:lstStyle/>
          <a:p>
            <a:pPr>
              <a:lnSpc>
                <a:spcPct val="80000"/>
              </a:lnSpc>
              <a:buFontTx/>
              <a:buNone/>
            </a:pPr>
            <a:r>
              <a:rPr lang="en-US" altLang="en-US" sz="2400" dirty="0">
                <a:solidFill>
                  <a:schemeClr val="bg1"/>
                </a:solidFill>
              </a:rPr>
              <a:t>			Matcheri Keshavan MD</a:t>
            </a:r>
          </a:p>
          <a:p>
            <a:pPr>
              <a:lnSpc>
                <a:spcPct val="80000"/>
              </a:lnSpc>
              <a:buFontTx/>
              <a:buNone/>
            </a:pPr>
            <a:r>
              <a:rPr lang="en-US" altLang="en-US" sz="2400" dirty="0">
                <a:solidFill>
                  <a:schemeClr val="bg1"/>
                </a:solidFill>
              </a:rPr>
              <a:t>	Harvard Medical School, Massachusetts Mental Health Center and BIDMC</a:t>
            </a:r>
            <a:endParaRPr lang="en-US" altLang="en-US" sz="2400" u="sng" dirty="0">
              <a:solidFill>
                <a:schemeClr val="bg1"/>
              </a:solidFill>
            </a:endParaRPr>
          </a:p>
        </p:txBody>
      </p:sp>
      <p:pic>
        <p:nvPicPr>
          <p:cNvPr id="4100" name="Picture 5" descr="HMS_Kesh052608">
            <a:extLst>
              <a:ext uri="{FF2B5EF4-FFF2-40B4-BE49-F238E27FC236}">
                <a16:creationId xmlns:a16="http://schemas.microsoft.com/office/drawing/2014/main" id="{EE3F4AC9-954F-4839-B6D1-01C1BE0104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21077"/>
            <a:ext cx="1676400"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7">
            <a:extLst>
              <a:ext uri="{FF2B5EF4-FFF2-40B4-BE49-F238E27FC236}">
                <a16:creationId xmlns:a16="http://schemas.microsoft.com/office/drawing/2014/main" id="{ABE4D0FE-71AC-4365-A8D7-FFCE98CAFD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9432" y="905814"/>
            <a:ext cx="1841567" cy="164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Beesnstrand">
            <a:hlinkClick r:id="rId5"/>
            <a:extLst>
              <a:ext uri="{FF2B5EF4-FFF2-40B4-BE49-F238E27FC236}">
                <a16:creationId xmlns:a16="http://schemas.microsoft.com/office/drawing/2014/main" id="{99A78EC8-90D8-4E9B-AD22-5ABC80C6EB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4119" y="3446078"/>
            <a:ext cx="1022367" cy="14950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9">
            <a:extLst>
              <a:ext uri="{FF2B5EF4-FFF2-40B4-BE49-F238E27FC236}">
                <a16:creationId xmlns:a16="http://schemas.microsoft.com/office/drawing/2014/main" id="{722BC5AB-222C-4B65-B1D7-77F3F99EA08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08975" y="3437118"/>
            <a:ext cx="1109210" cy="1478838"/>
          </a:xfrm>
          <a:prstGeom prst="rect">
            <a:avLst/>
          </a:prstGeom>
          <a:noFill/>
          <a:ln>
            <a:noFill/>
          </a:ln>
        </p:spPr>
      </p:pic>
      <p:grpSp>
        <p:nvGrpSpPr>
          <p:cNvPr id="2" name="Group 1">
            <a:extLst>
              <a:ext uri="{FF2B5EF4-FFF2-40B4-BE49-F238E27FC236}">
                <a16:creationId xmlns:a16="http://schemas.microsoft.com/office/drawing/2014/main" id="{E4D03D3F-9A56-44DD-A17F-278D16889AFC}"/>
              </a:ext>
            </a:extLst>
          </p:cNvPr>
          <p:cNvGrpSpPr/>
          <p:nvPr/>
        </p:nvGrpSpPr>
        <p:grpSpPr>
          <a:xfrm>
            <a:off x="3446023" y="5496025"/>
            <a:ext cx="4552572" cy="1169977"/>
            <a:chOff x="2647125" y="5027022"/>
            <a:chExt cx="6175899" cy="1658231"/>
          </a:xfrm>
        </p:grpSpPr>
        <p:sp>
          <p:nvSpPr>
            <p:cNvPr id="4103" name="TextBox 1">
              <a:extLst>
                <a:ext uri="{FF2B5EF4-FFF2-40B4-BE49-F238E27FC236}">
                  <a16:creationId xmlns:a16="http://schemas.microsoft.com/office/drawing/2014/main" id="{4BA4861C-1908-443F-8C36-71FA506A9C7F}"/>
                </a:ext>
              </a:extLst>
            </p:cNvPr>
            <p:cNvSpPr txBox="1">
              <a:spLocks noChangeArrowheads="1"/>
            </p:cNvSpPr>
            <p:nvPr/>
          </p:nvSpPr>
          <p:spPr bwMode="auto">
            <a:xfrm>
              <a:off x="2743201" y="594201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dirty="0">
                <a:solidFill>
                  <a:srgbClr val="FFFF00"/>
                </a:solidFill>
              </a:endParaRPr>
            </a:p>
          </p:txBody>
        </p:sp>
        <p:grpSp>
          <p:nvGrpSpPr>
            <p:cNvPr id="11" name="Group 10">
              <a:extLst>
                <a:ext uri="{FF2B5EF4-FFF2-40B4-BE49-F238E27FC236}">
                  <a16:creationId xmlns:a16="http://schemas.microsoft.com/office/drawing/2014/main" id="{23E255AB-14CE-4E71-B91E-7B504DDDE223}"/>
                </a:ext>
              </a:extLst>
            </p:cNvPr>
            <p:cNvGrpSpPr/>
            <p:nvPr/>
          </p:nvGrpSpPr>
          <p:grpSpPr>
            <a:xfrm>
              <a:off x="6559743" y="5044803"/>
              <a:ext cx="1016819" cy="1640450"/>
              <a:chOff x="6637539" y="2628900"/>
              <a:chExt cx="1134861" cy="1905000"/>
            </a:xfrm>
          </p:grpSpPr>
          <p:pic>
            <p:nvPicPr>
              <p:cNvPr id="12" name="Picture 11" descr="DSC03635.JPG">
                <a:extLst>
                  <a:ext uri="{FF2B5EF4-FFF2-40B4-BE49-F238E27FC236}">
                    <a16:creationId xmlns:a16="http://schemas.microsoft.com/office/drawing/2014/main" id="{F7DBF45E-5D15-45F2-A9A8-D341E889A5B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3998" t="3999" r="-1" b="-3999"/>
              <a:stretch/>
            </p:blipFill>
            <p:spPr>
              <a:xfrm>
                <a:off x="6637539" y="2628900"/>
                <a:ext cx="1134861" cy="1801368"/>
              </a:xfrm>
              <a:prstGeom prst="rect">
                <a:avLst/>
              </a:prstGeom>
            </p:spPr>
          </p:pic>
          <p:sp>
            <p:nvSpPr>
              <p:cNvPr id="13" name="TextBox 12">
                <a:extLst>
                  <a:ext uri="{FF2B5EF4-FFF2-40B4-BE49-F238E27FC236}">
                    <a16:creationId xmlns:a16="http://schemas.microsoft.com/office/drawing/2014/main" id="{FE424234-7C92-44F6-9BD3-1FA4C3BD38E7}"/>
                  </a:ext>
                </a:extLst>
              </p:cNvPr>
              <p:cNvSpPr txBox="1"/>
              <p:nvPr/>
            </p:nvSpPr>
            <p:spPr>
              <a:xfrm>
                <a:off x="6703902" y="4164568"/>
                <a:ext cx="980181" cy="369332"/>
              </a:xfrm>
              <a:prstGeom prst="rect">
                <a:avLst/>
              </a:prstGeom>
              <a:solidFill>
                <a:schemeClr val="bg1"/>
              </a:solidFill>
              <a:ln>
                <a:solidFill>
                  <a:schemeClr val="tx1"/>
                </a:solidFill>
              </a:ln>
            </p:spPr>
            <p:txBody>
              <a:bodyPr wrap="none" rtlCol="0">
                <a:spAutoFit/>
              </a:bodyPr>
              <a:lstStyle/>
              <a:p>
                <a:pPr algn="just"/>
                <a:r>
                  <a:rPr lang="en-US" dirty="0" err="1"/>
                  <a:t>Gershon</a:t>
                </a:r>
                <a:endParaRPr lang="en-US" dirty="0"/>
              </a:p>
            </p:txBody>
          </p:sp>
        </p:grpSp>
        <p:grpSp>
          <p:nvGrpSpPr>
            <p:cNvPr id="14" name="Group 13">
              <a:extLst>
                <a:ext uri="{FF2B5EF4-FFF2-40B4-BE49-F238E27FC236}">
                  <a16:creationId xmlns:a16="http://schemas.microsoft.com/office/drawing/2014/main" id="{031F2E8A-6CAF-4359-B0A5-20B66849759F}"/>
                </a:ext>
              </a:extLst>
            </p:cNvPr>
            <p:cNvGrpSpPr/>
            <p:nvPr/>
          </p:nvGrpSpPr>
          <p:grpSpPr>
            <a:xfrm>
              <a:off x="7576695" y="5103988"/>
              <a:ext cx="1246329" cy="1581264"/>
              <a:chOff x="1227382" y="3619500"/>
              <a:chExt cx="1523957" cy="1981200"/>
            </a:xfrm>
          </p:grpSpPr>
          <p:pic>
            <p:nvPicPr>
              <p:cNvPr id="15" name="Picture 14" descr="Pearlson_IMG_5541A.jpg">
                <a:extLst>
                  <a:ext uri="{FF2B5EF4-FFF2-40B4-BE49-F238E27FC236}">
                    <a16:creationId xmlns:a16="http://schemas.microsoft.com/office/drawing/2014/main" id="{13FA95DE-C7C5-4250-9DF1-A0DA801F5CB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7657" t="17339" r="23492" b="35994"/>
              <a:stretch/>
            </p:blipFill>
            <p:spPr>
              <a:xfrm>
                <a:off x="1227382" y="3619500"/>
                <a:ext cx="1523957" cy="1801368"/>
              </a:xfrm>
              <a:prstGeom prst="rect">
                <a:avLst/>
              </a:prstGeom>
            </p:spPr>
          </p:pic>
          <p:sp>
            <p:nvSpPr>
              <p:cNvPr id="16" name="TextBox 15">
                <a:extLst>
                  <a:ext uri="{FF2B5EF4-FFF2-40B4-BE49-F238E27FC236}">
                    <a16:creationId xmlns:a16="http://schemas.microsoft.com/office/drawing/2014/main" id="{81474C3B-CE7A-442A-83F7-ECC56B82B8B7}"/>
                  </a:ext>
                </a:extLst>
              </p:cNvPr>
              <p:cNvSpPr txBox="1"/>
              <p:nvPr/>
            </p:nvSpPr>
            <p:spPr>
              <a:xfrm>
                <a:off x="1528172" y="5231368"/>
                <a:ext cx="996073" cy="369332"/>
              </a:xfrm>
              <a:prstGeom prst="rect">
                <a:avLst/>
              </a:prstGeom>
              <a:solidFill>
                <a:schemeClr val="bg1"/>
              </a:solidFill>
              <a:ln>
                <a:solidFill>
                  <a:schemeClr val="tx1"/>
                </a:solidFill>
              </a:ln>
            </p:spPr>
            <p:txBody>
              <a:bodyPr wrap="none" rtlCol="0">
                <a:spAutoFit/>
              </a:bodyPr>
              <a:lstStyle/>
              <a:p>
                <a:pPr algn="just"/>
                <a:r>
                  <a:rPr lang="en-US" dirty="0" err="1"/>
                  <a:t>Pearlson</a:t>
                </a:r>
                <a:endParaRPr lang="en-US" dirty="0"/>
              </a:p>
            </p:txBody>
          </p:sp>
        </p:grpSp>
        <p:grpSp>
          <p:nvGrpSpPr>
            <p:cNvPr id="17" name="Group 16">
              <a:extLst>
                <a:ext uri="{FF2B5EF4-FFF2-40B4-BE49-F238E27FC236}">
                  <a16:creationId xmlns:a16="http://schemas.microsoft.com/office/drawing/2014/main" id="{62C19675-AAFC-4C65-AB7D-321AE8A06C91}"/>
                </a:ext>
              </a:extLst>
            </p:cNvPr>
            <p:cNvGrpSpPr/>
            <p:nvPr/>
          </p:nvGrpSpPr>
          <p:grpSpPr>
            <a:xfrm>
              <a:off x="3933287" y="5027022"/>
              <a:ext cx="1151353" cy="1642542"/>
              <a:chOff x="2446539" y="2324100"/>
              <a:chExt cx="1395159" cy="1801368"/>
            </a:xfrm>
          </p:grpSpPr>
          <p:pic>
            <p:nvPicPr>
              <p:cNvPr id="18" name="Picture 17" descr="MSK.jpg">
                <a:extLst>
                  <a:ext uri="{FF2B5EF4-FFF2-40B4-BE49-F238E27FC236}">
                    <a16:creationId xmlns:a16="http://schemas.microsoft.com/office/drawing/2014/main" id="{01C3D031-C292-499C-A311-73855277B79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1923" t="17332" r="25891" b="30665"/>
              <a:stretch/>
            </p:blipFill>
            <p:spPr>
              <a:xfrm>
                <a:off x="2446539" y="2324100"/>
                <a:ext cx="1232136" cy="1801368"/>
              </a:xfrm>
              <a:prstGeom prst="rect">
                <a:avLst/>
              </a:prstGeom>
            </p:spPr>
          </p:pic>
          <p:sp>
            <p:nvSpPr>
              <p:cNvPr id="19" name="TextBox 18">
                <a:extLst>
                  <a:ext uri="{FF2B5EF4-FFF2-40B4-BE49-F238E27FC236}">
                    <a16:creationId xmlns:a16="http://schemas.microsoft.com/office/drawing/2014/main" id="{B7E736E2-C030-4807-BF6E-A7DC23C276AF}"/>
                  </a:ext>
                </a:extLst>
              </p:cNvPr>
              <p:cNvSpPr txBox="1"/>
              <p:nvPr/>
            </p:nvSpPr>
            <p:spPr>
              <a:xfrm>
                <a:off x="2543275" y="3661385"/>
                <a:ext cx="1298423" cy="405045"/>
              </a:xfrm>
              <a:prstGeom prst="rect">
                <a:avLst/>
              </a:prstGeom>
              <a:solidFill>
                <a:schemeClr val="bg1"/>
              </a:solidFill>
              <a:ln>
                <a:solidFill>
                  <a:schemeClr val="tx1"/>
                </a:solidFill>
              </a:ln>
            </p:spPr>
            <p:txBody>
              <a:bodyPr wrap="square" rtlCol="0">
                <a:spAutoFit/>
              </a:bodyPr>
              <a:lstStyle/>
              <a:p>
                <a:pPr algn="just"/>
                <a:r>
                  <a:rPr lang="en-US" dirty="0" err="1"/>
                  <a:t>Keshavan</a:t>
                </a:r>
                <a:endParaRPr lang="en-US" dirty="0"/>
              </a:p>
            </p:txBody>
          </p:sp>
        </p:grpSp>
        <p:grpSp>
          <p:nvGrpSpPr>
            <p:cNvPr id="20" name="Group 19">
              <a:extLst>
                <a:ext uri="{FF2B5EF4-FFF2-40B4-BE49-F238E27FC236}">
                  <a16:creationId xmlns:a16="http://schemas.microsoft.com/office/drawing/2014/main" id="{FA9258E2-0B90-4C2C-A4B3-0FE4459C399E}"/>
                </a:ext>
              </a:extLst>
            </p:cNvPr>
            <p:cNvGrpSpPr>
              <a:grpSpLocks noChangeAspect="1"/>
            </p:cNvGrpSpPr>
            <p:nvPr/>
          </p:nvGrpSpPr>
          <p:grpSpPr>
            <a:xfrm>
              <a:off x="5135467" y="5044803"/>
              <a:ext cx="1334251" cy="1640449"/>
              <a:chOff x="4046739" y="2351532"/>
              <a:chExt cx="1577997" cy="1940133"/>
            </a:xfrm>
          </p:grpSpPr>
          <p:pic>
            <p:nvPicPr>
              <p:cNvPr id="21" name="Picture 20" descr="Dr.Tamminga_2014.jpg">
                <a:extLst>
                  <a:ext uri="{FF2B5EF4-FFF2-40B4-BE49-F238E27FC236}">
                    <a16:creationId xmlns:a16="http://schemas.microsoft.com/office/drawing/2014/main" id="{B9401252-1C95-4DAB-A1B7-EDA4D6BCA24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8561" r="8583"/>
              <a:stretch/>
            </p:blipFill>
            <p:spPr>
              <a:xfrm>
                <a:off x="4046739" y="2351532"/>
                <a:ext cx="1577997" cy="1801368"/>
              </a:xfrm>
              <a:prstGeom prst="rect">
                <a:avLst/>
              </a:prstGeom>
            </p:spPr>
          </p:pic>
          <p:sp>
            <p:nvSpPr>
              <p:cNvPr id="22" name="TextBox 21">
                <a:extLst>
                  <a:ext uri="{FF2B5EF4-FFF2-40B4-BE49-F238E27FC236}">
                    <a16:creationId xmlns:a16="http://schemas.microsoft.com/office/drawing/2014/main" id="{F411CD19-38FB-4339-894A-62BB3002C1FB}"/>
                  </a:ext>
                </a:extLst>
              </p:cNvPr>
              <p:cNvSpPr txBox="1"/>
              <p:nvPr/>
            </p:nvSpPr>
            <p:spPr>
              <a:xfrm>
                <a:off x="4126704" y="3854862"/>
                <a:ext cx="1357956" cy="436803"/>
              </a:xfrm>
              <a:prstGeom prst="rect">
                <a:avLst/>
              </a:prstGeom>
              <a:solidFill>
                <a:schemeClr val="bg1"/>
              </a:solidFill>
              <a:ln>
                <a:solidFill>
                  <a:schemeClr val="tx1"/>
                </a:solidFill>
              </a:ln>
            </p:spPr>
            <p:txBody>
              <a:bodyPr wrap="none" rtlCol="0">
                <a:spAutoFit/>
              </a:bodyPr>
              <a:lstStyle/>
              <a:p>
                <a:pPr algn="just"/>
                <a:r>
                  <a:rPr lang="en-US" dirty="0" err="1"/>
                  <a:t>Tamminga</a:t>
                </a:r>
                <a:endParaRPr lang="en-US" dirty="0"/>
              </a:p>
            </p:txBody>
          </p:sp>
        </p:grpSp>
        <p:pic>
          <p:nvPicPr>
            <p:cNvPr id="23" name="Picture 2" descr="Image result for brett clementz">
              <a:extLst>
                <a:ext uri="{FF2B5EF4-FFF2-40B4-BE49-F238E27FC236}">
                  <a16:creationId xmlns:a16="http://schemas.microsoft.com/office/drawing/2014/main" id="{C4AC21C7-6AD5-4633-852E-6BA48F34E9A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47125" y="5044803"/>
              <a:ext cx="1365860" cy="145304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7D785966-FC91-49BF-AC89-4FEE9B670D31}"/>
                </a:ext>
              </a:extLst>
            </p:cNvPr>
            <p:cNvSpPr txBox="1"/>
            <p:nvPr/>
          </p:nvSpPr>
          <p:spPr>
            <a:xfrm>
              <a:off x="2809865" y="6315920"/>
              <a:ext cx="1064202" cy="369332"/>
            </a:xfrm>
            <a:prstGeom prst="rect">
              <a:avLst/>
            </a:prstGeom>
            <a:solidFill>
              <a:schemeClr val="bg1"/>
            </a:solidFill>
            <a:ln>
              <a:solidFill>
                <a:schemeClr val="tx1"/>
              </a:solidFill>
            </a:ln>
          </p:spPr>
          <p:txBody>
            <a:bodyPr wrap="none" rtlCol="0">
              <a:spAutoFit/>
            </a:bodyPr>
            <a:lstStyle/>
            <a:p>
              <a:pPr algn="just"/>
              <a:r>
                <a:rPr lang="en-US" dirty="0" err="1"/>
                <a:t>Clementz</a:t>
              </a:r>
              <a:endParaRPr lang="en-US"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482866A-D245-421B-834D-77AE301D6DAD}"/>
              </a:ext>
            </a:extLst>
          </p:cNvPr>
          <p:cNvSpPr/>
          <p:nvPr/>
        </p:nvSpPr>
        <p:spPr>
          <a:xfrm>
            <a:off x="4955721" y="1951169"/>
            <a:ext cx="2789382" cy="2512291"/>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Clozapine</a:t>
            </a:r>
          </a:p>
        </p:txBody>
      </p:sp>
      <p:sp>
        <p:nvSpPr>
          <p:cNvPr id="5" name="Rectangle 4">
            <a:extLst>
              <a:ext uri="{FF2B5EF4-FFF2-40B4-BE49-F238E27FC236}">
                <a16:creationId xmlns:a16="http://schemas.microsoft.com/office/drawing/2014/main" id="{7EA7DA99-D841-4FFC-861F-BD4672E1D912}"/>
              </a:ext>
            </a:extLst>
          </p:cNvPr>
          <p:cNvSpPr/>
          <p:nvPr/>
        </p:nvSpPr>
        <p:spPr>
          <a:xfrm rot="198624">
            <a:off x="6107506" y="1345722"/>
            <a:ext cx="739173" cy="62110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H1</a:t>
            </a:r>
          </a:p>
        </p:txBody>
      </p:sp>
      <p:sp>
        <p:nvSpPr>
          <p:cNvPr id="6" name="Isosceles Triangle 5">
            <a:extLst>
              <a:ext uri="{FF2B5EF4-FFF2-40B4-BE49-F238E27FC236}">
                <a16:creationId xmlns:a16="http://schemas.microsoft.com/office/drawing/2014/main" id="{80DC9E61-8716-4C3C-9523-FE2B8F2AA2A6}"/>
              </a:ext>
            </a:extLst>
          </p:cNvPr>
          <p:cNvSpPr/>
          <p:nvPr/>
        </p:nvSpPr>
        <p:spPr>
          <a:xfrm>
            <a:off x="5844290" y="4370636"/>
            <a:ext cx="1265603" cy="56071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M1</a:t>
            </a:r>
          </a:p>
        </p:txBody>
      </p:sp>
      <p:sp>
        <p:nvSpPr>
          <p:cNvPr id="7" name="Flowchart: Manual Operation 6">
            <a:extLst>
              <a:ext uri="{FF2B5EF4-FFF2-40B4-BE49-F238E27FC236}">
                <a16:creationId xmlns:a16="http://schemas.microsoft.com/office/drawing/2014/main" id="{7D4EC3D9-5C05-4ADC-802E-0568E9A2B7F0}"/>
              </a:ext>
            </a:extLst>
          </p:cNvPr>
          <p:cNvSpPr/>
          <p:nvPr/>
        </p:nvSpPr>
        <p:spPr>
          <a:xfrm rot="17985676">
            <a:off x="7432283" y="3394599"/>
            <a:ext cx="686923" cy="672860"/>
          </a:xfrm>
          <a:prstGeom prst="flowChartManualOperati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a1</a:t>
            </a:r>
          </a:p>
        </p:txBody>
      </p:sp>
      <p:sp>
        <p:nvSpPr>
          <p:cNvPr id="9" name="Isosceles Triangle 8">
            <a:extLst>
              <a:ext uri="{FF2B5EF4-FFF2-40B4-BE49-F238E27FC236}">
                <a16:creationId xmlns:a16="http://schemas.microsoft.com/office/drawing/2014/main" id="{2545F70C-6DB7-4F97-B288-EACA0014857E}"/>
              </a:ext>
            </a:extLst>
          </p:cNvPr>
          <p:cNvSpPr/>
          <p:nvPr/>
        </p:nvSpPr>
        <p:spPr>
          <a:xfrm rot="18087671">
            <a:off x="4056662" y="3253974"/>
            <a:ext cx="1520665" cy="7465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5HT2</a:t>
            </a:r>
          </a:p>
        </p:txBody>
      </p:sp>
      <p:sp>
        <p:nvSpPr>
          <p:cNvPr id="11" name="Flowchart: Manual Operation 10">
            <a:extLst>
              <a:ext uri="{FF2B5EF4-FFF2-40B4-BE49-F238E27FC236}">
                <a16:creationId xmlns:a16="http://schemas.microsoft.com/office/drawing/2014/main" id="{BA9CA69C-C5BB-4524-BB96-CD53CAA2EF18}"/>
              </a:ext>
            </a:extLst>
          </p:cNvPr>
          <p:cNvSpPr/>
          <p:nvPr/>
        </p:nvSpPr>
        <p:spPr>
          <a:xfrm rot="18997165">
            <a:off x="4609326" y="1918219"/>
            <a:ext cx="1198925" cy="573953"/>
          </a:xfrm>
          <a:prstGeom prst="flowChartManualOperati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D3, D4</a:t>
            </a:r>
          </a:p>
        </p:txBody>
      </p:sp>
      <p:sp>
        <p:nvSpPr>
          <p:cNvPr id="13" name="Rectangle 12">
            <a:extLst>
              <a:ext uri="{FF2B5EF4-FFF2-40B4-BE49-F238E27FC236}">
                <a16:creationId xmlns:a16="http://schemas.microsoft.com/office/drawing/2014/main" id="{37577472-4CD1-4363-B570-8E2776FA61DF}"/>
              </a:ext>
            </a:extLst>
          </p:cNvPr>
          <p:cNvSpPr/>
          <p:nvPr/>
        </p:nvSpPr>
        <p:spPr>
          <a:xfrm>
            <a:off x="7418484" y="2117220"/>
            <a:ext cx="535072" cy="3693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D2</a:t>
            </a:r>
          </a:p>
        </p:txBody>
      </p:sp>
      <p:sp>
        <p:nvSpPr>
          <p:cNvPr id="12" name="TextBox 11">
            <a:extLst>
              <a:ext uri="{FF2B5EF4-FFF2-40B4-BE49-F238E27FC236}">
                <a16:creationId xmlns:a16="http://schemas.microsoft.com/office/drawing/2014/main" id="{5D20807E-6682-452F-9E45-160B6830725C}"/>
              </a:ext>
            </a:extLst>
          </p:cNvPr>
          <p:cNvSpPr txBox="1"/>
          <p:nvPr/>
        </p:nvSpPr>
        <p:spPr>
          <a:xfrm>
            <a:off x="8134709" y="2117220"/>
            <a:ext cx="2193614" cy="369332"/>
          </a:xfrm>
          <a:prstGeom prst="rect">
            <a:avLst/>
          </a:prstGeom>
          <a:noFill/>
        </p:spPr>
        <p:txBody>
          <a:bodyPr wrap="none" rtlCol="0">
            <a:spAutoFit/>
          </a:bodyPr>
          <a:lstStyle/>
          <a:p>
            <a:r>
              <a:rPr lang="en-US" dirty="0"/>
              <a:t>? Antipsychotic effect</a:t>
            </a:r>
          </a:p>
        </p:txBody>
      </p:sp>
      <p:sp>
        <p:nvSpPr>
          <p:cNvPr id="14" name="TextBox 13">
            <a:extLst>
              <a:ext uri="{FF2B5EF4-FFF2-40B4-BE49-F238E27FC236}">
                <a16:creationId xmlns:a16="http://schemas.microsoft.com/office/drawing/2014/main" id="{F25A9EC6-52A5-4131-A9FF-9AC6B2B0DD4E}"/>
              </a:ext>
            </a:extLst>
          </p:cNvPr>
          <p:cNvSpPr txBox="1"/>
          <p:nvPr/>
        </p:nvSpPr>
        <p:spPr>
          <a:xfrm>
            <a:off x="5557829" y="925452"/>
            <a:ext cx="2217915" cy="369332"/>
          </a:xfrm>
          <a:prstGeom prst="rect">
            <a:avLst/>
          </a:prstGeom>
          <a:noFill/>
        </p:spPr>
        <p:txBody>
          <a:bodyPr wrap="none" rtlCol="0">
            <a:spAutoFit/>
          </a:bodyPr>
          <a:lstStyle/>
          <a:p>
            <a:r>
              <a:rPr lang="en-US" dirty="0"/>
              <a:t>Weight gain, sedation</a:t>
            </a:r>
          </a:p>
        </p:txBody>
      </p:sp>
      <p:sp>
        <p:nvSpPr>
          <p:cNvPr id="16" name="TextBox 15">
            <a:extLst>
              <a:ext uri="{FF2B5EF4-FFF2-40B4-BE49-F238E27FC236}">
                <a16:creationId xmlns:a16="http://schemas.microsoft.com/office/drawing/2014/main" id="{BD728048-1938-48AE-B682-33612D8716D9}"/>
              </a:ext>
            </a:extLst>
          </p:cNvPr>
          <p:cNvSpPr txBox="1"/>
          <p:nvPr/>
        </p:nvSpPr>
        <p:spPr>
          <a:xfrm>
            <a:off x="2978899" y="1690316"/>
            <a:ext cx="2033314" cy="369332"/>
          </a:xfrm>
          <a:prstGeom prst="rect">
            <a:avLst/>
          </a:prstGeom>
          <a:noFill/>
        </p:spPr>
        <p:txBody>
          <a:bodyPr wrap="none" rtlCol="0">
            <a:spAutoFit/>
          </a:bodyPr>
          <a:lstStyle/>
          <a:p>
            <a:r>
              <a:rPr lang="en-US" dirty="0"/>
              <a:t>Antipsychotic effect</a:t>
            </a:r>
          </a:p>
        </p:txBody>
      </p:sp>
      <p:sp>
        <p:nvSpPr>
          <p:cNvPr id="17" name="TextBox 16">
            <a:extLst>
              <a:ext uri="{FF2B5EF4-FFF2-40B4-BE49-F238E27FC236}">
                <a16:creationId xmlns:a16="http://schemas.microsoft.com/office/drawing/2014/main" id="{13A67719-C685-494C-A8EE-82773EFCE24C}"/>
              </a:ext>
            </a:extLst>
          </p:cNvPr>
          <p:cNvSpPr txBox="1"/>
          <p:nvPr/>
        </p:nvSpPr>
        <p:spPr>
          <a:xfrm>
            <a:off x="5364079" y="4927256"/>
            <a:ext cx="2770630" cy="1200329"/>
          </a:xfrm>
          <a:prstGeom prst="rect">
            <a:avLst/>
          </a:prstGeom>
          <a:noFill/>
        </p:spPr>
        <p:txBody>
          <a:bodyPr wrap="none" rtlCol="0">
            <a:spAutoFit/>
          </a:bodyPr>
          <a:lstStyle/>
          <a:p>
            <a:r>
              <a:rPr lang="en-US" dirty="0"/>
              <a:t>Antipsychotic effect?</a:t>
            </a:r>
          </a:p>
          <a:p>
            <a:r>
              <a:rPr lang="en-US" dirty="0"/>
              <a:t>? Seizure effect</a:t>
            </a:r>
          </a:p>
          <a:p>
            <a:r>
              <a:rPr lang="en-US" dirty="0"/>
              <a:t>Drooling</a:t>
            </a:r>
          </a:p>
          <a:p>
            <a:r>
              <a:rPr lang="en-US" dirty="0"/>
              <a:t>Constipation, blurred vision</a:t>
            </a:r>
          </a:p>
        </p:txBody>
      </p:sp>
      <p:sp>
        <p:nvSpPr>
          <p:cNvPr id="15" name="TextBox 14">
            <a:extLst>
              <a:ext uri="{FF2B5EF4-FFF2-40B4-BE49-F238E27FC236}">
                <a16:creationId xmlns:a16="http://schemas.microsoft.com/office/drawing/2014/main" id="{893382E5-CBF0-4FCF-92EB-D531438661E7}"/>
              </a:ext>
            </a:extLst>
          </p:cNvPr>
          <p:cNvSpPr txBox="1"/>
          <p:nvPr/>
        </p:nvSpPr>
        <p:spPr>
          <a:xfrm>
            <a:off x="8376249" y="3807624"/>
            <a:ext cx="2161682" cy="369332"/>
          </a:xfrm>
          <a:prstGeom prst="rect">
            <a:avLst/>
          </a:prstGeom>
          <a:noFill/>
        </p:spPr>
        <p:txBody>
          <a:bodyPr wrap="none" rtlCol="0">
            <a:spAutoFit/>
          </a:bodyPr>
          <a:lstStyle/>
          <a:p>
            <a:r>
              <a:rPr lang="en-US" dirty="0"/>
              <a:t>Postural hypotension</a:t>
            </a:r>
          </a:p>
        </p:txBody>
      </p:sp>
      <p:sp>
        <p:nvSpPr>
          <p:cNvPr id="18" name="TextBox 17">
            <a:extLst>
              <a:ext uri="{FF2B5EF4-FFF2-40B4-BE49-F238E27FC236}">
                <a16:creationId xmlns:a16="http://schemas.microsoft.com/office/drawing/2014/main" id="{7B0AED6B-67AA-4D20-AC1B-A961572E94F3}"/>
              </a:ext>
            </a:extLst>
          </p:cNvPr>
          <p:cNvSpPr txBox="1"/>
          <p:nvPr/>
        </p:nvSpPr>
        <p:spPr>
          <a:xfrm>
            <a:off x="2872155" y="3654990"/>
            <a:ext cx="1593128" cy="923330"/>
          </a:xfrm>
          <a:prstGeom prst="rect">
            <a:avLst/>
          </a:prstGeom>
          <a:noFill/>
        </p:spPr>
        <p:txBody>
          <a:bodyPr wrap="none" rtlCol="0">
            <a:spAutoFit/>
          </a:bodyPr>
          <a:lstStyle/>
          <a:p>
            <a:r>
              <a:rPr lang="en-US" dirty="0"/>
              <a:t>Freedom from</a:t>
            </a:r>
          </a:p>
          <a:p>
            <a:r>
              <a:rPr lang="en-US" dirty="0"/>
              <a:t>Extrapyramidal</a:t>
            </a:r>
          </a:p>
          <a:p>
            <a:r>
              <a:rPr lang="en-US" dirty="0"/>
              <a:t>Side effects</a:t>
            </a:r>
          </a:p>
        </p:txBody>
      </p:sp>
      <p:pic>
        <p:nvPicPr>
          <p:cNvPr id="1028" name="Picture 4" descr="Clozapine - Wikipedia">
            <a:extLst>
              <a:ext uri="{FF2B5EF4-FFF2-40B4-BE49-F238E27FC236}">
                <a16:creationId xmlns:a16="http://schemas.microsoft.com/office/drawing/2014/main" id="{0AF17E8D-4387-4366-A085-546A854F29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8400" y="2327210"/>
            <a:ext cx="2089381" cy="197077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8ED18B0A-E208-47C2-9F58-5856DB4AC08D}"/>
              </a:ext>
            </a:extLst>
          </p:cNvPr>
          <p:cNvSpPr txBox="1"/>
          <p:nvPr/>
        </p:nvSpPr>
        <p:spPr>
          <a:xfrm>
            <a:off x="700759" y="270033"/>
            <a:ext cx="9681818" cy="646331"/>
          </a:xfrm>
          <a:prstGeom prst="rect">
            <a:avLst/>
          </a:prstGeom>
          <a:noFill/>
        </p:spPr>
        <p:txBody>
          <a:bodyPr wrap="none" rtlCol="0">
            <a:spAutoFit/>
          </a:bodyPr>
          <a:lstStyle/>
          <a:p>
            <a:r>
              <a:rPr lang="en-US" sz="3600" dirty="0"/>
              <a:t>CLOZAPINE MECHANISM OF ACTION IS UNKNOWN</a:t>
            </a:r>
          </a:p>
        </p:txBody>
      </p:sp>
      <p:sp>
        <p:nvSpPr>
          <p:cNvPr id="2" name="TextBox 1">
            <a:extLst>
              <a:ext uri="{FF2B5EF4-FFF2-40B4-BE49-F238E27FC236}">
                <a16:creationId xmlns:a16="http://schemas.microsoft.com/office/drawing/2014/main" id="{3C3C8057-417F-43EB-A2D7-CCE8C7836795}"/>
              </a:ext>
            </a:extLst>
          </p:cNvPr>
          <p:cNvSpPr txBox="1"/>
          <p:nvPr/>
        </p:nvSpPr>
        <p:spPr>
          <a:xfrm>
            <a:off x="369102" y="4897470"/>
            <a:ext cx="5062796" cy="1477328"/>
          </a:xfrm>
          <a:prstGeom prst="rect">
            <a:avLst/>
          </a:prstGeom>
          <a:noFill/>
        </p:spPr>
        <p:txBody>
          <a:bodyPr wrap="none" rtlCol="0">
            <a:spAutoFit/>
          </a:bodyPr>
          <a:lstStyle/>
          <a:p>
            <a:r>
              <a:rPr lang="en-US" dirty="0">
                <a:solidFill>
                  <a:srgbClr val="FF0000"/>
                </a:solidFill>
              </a:rPr>
              <a:t>There are no predictive biomarkers </a:t>
            </a:r>
          </a:p>
          <a:p>
            <a:r>
              <a:rPr lang="en-US" dirty="0">
                <a:solidFill>
                  <a:srgbClr val="FF0000"/>
                </a:solidFill>
              </a:rPr>
              <a:t>Available at this time for clozapine response</a:t>
            </a:r>
          </a:p>
          <a:p>
            <a:endParaRPr lang="en-US" dirty="0">
              <a:solidFill>
                <a:srgbClr val="FF0000"/>
              </a:solidFill>
            </a:endParaRPr>
          </a:p>
          <a:p>
            <a:r>
              <a:rPr lang="en-US" dirty="0">
                <a:solidFill>
                  <a:srgbClr val="FF0000"/>
                </a:solidFill>
              </a:rPr>
              <a:t>Biomarker prediction critically needed because </a:t>
            </a:r>
          </a:p>
          <a:p>
            <a:r>
              <a:rPr lang="en-US" dirty="0">
                <a:solidFill>
                  <a:srgbClr val="FF0000"/>
                </a:solidFill>
              </a:rPr>
              <a:t>of the High benefit, but high risk profile of clozapine</a:t>
            </a:r>
          </a:p>
        </p:txBody>
      </p:sp>
    </p:spTree>
    <p:extLst>
      <p:ext uri="{BB962C8B-B14F-4D97-AF65-F5344CB8AC3E}">
        <p14:creationId xmlns:p14="http://schemas.microsoft.com/office/powerpoint/2010/main" val="230413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1" grpId="0" animBg="1"/>
      <p:bldP spid="13" grpId="0" animBg="1"/>
      <p:bldP spid="12" grpId="0"/>
      <p:bldP spid="14" grpId="0"/>
      <p:bldP spid="16" grpId="0"/>
      <p:bldP spid="17" grpId="0"/>
      <p:bldP spid="15"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770" name="Picture 3">
            <a:extLst>
              <a:ext uri="{FF2B5EF4-FFF2-40B4-BE49-F238E27FC236}">
                <a16:creationId xmlns:a16="http://schemas.microsoft.com/office/drawing/2014/main" id="{82BEB630-3A95-4706-BDA2-696F4302C3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251" y="1525588"/>
            <a:ext cx="2093913" cy="2722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a:extLst>
              <a:ext uri="{FF2B5EF4-FFF2-40B4-BE49-F238E27FC236}">
                <a16:creationId xmlns:a16="http://schemas.microsoft.com/office/drawing/2014/main" id="{FE127313-30AC-4C67-A20C-6F79B4B725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1" y="1593851"/>
            <a:ext cx="1433513"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a:extLst>
              <a:ext uri="{FF2B5EF4-FFF2-40B4-BE49-F238E27FC236}">
                <a16:creationId xmlns:a16="http://schemas.microsoft.com/office/drawing/2014/main" id="{E56201FA-A87C-4D34-A48E-892D1F2ECD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8700" y="2239963"/>
            <a:ext cx="217805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a:extLst>
              <a:ext uri="{FF2B5EF4-FFF2-40B4-BE49-F238E27FC236}">
                <a16:creationId xmlns:a16="http://schemas.microsoft.com/office/drawing/2014/main" id="{2E21AB4F-48A1-4ECD-812B-9F10FD2E55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3851" y="4316414"/>
            <a:ext cx="7146925" cy="2103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a:extLst>
              <a:ext uri="{FF2B5EF4-FFF2-40B4-BE49-F238E27FC236}">
                <a16:creationId xmlns:a16="http://schemas.microsoft.com/office/drawing/2014/main" id="{9C5F7623-4670-4AF3-835F-E69547D05BD5}"/>
              </a:ext>
            </a:extLst>
          </p:cNvPr>
          <p:cNvSpPr/>
          <p:nvPr/>
        </p:nvSpPr>
        <p:spPr>
          <a:xfrm rot="17622020">
            <a:off x="4933157" y="1870869"/>
            <a:ext cx="555625" cy="73818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Down Arrow 10">
            <a:extLst>
              <a:ext uri="{FF2B5EF4-FFF2-40B4-BE49-F238E27FC236}">
                <a16:creationId xmlns:a16="http://schemas.microsoft.com/office/drawing/2014/main" id="{A27375F4-1D31-4431-A07E-823099386A9D}"/>
              </a:ext>
            </a:extLst>
          </p:cNvPr>
          <p:cNvSpPr/>
          <p:nvPr/>
        </p:nvSpPr>
        <p:spPr>
          <a:xfrm rot="14585585">
            <a:off x="4977607" y="3334544"/>
            <a:ext cx="555625" cy="73818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own Arrow 11">
            <a:extLst>
              <a:ext uri="{FF2B5EF4-FFF2-40B4-BE49-F238E27FC236}">
                <a16:creationId xmlns:a16="http://schemas.microsoft.com/office/drawing/2014/main" id="{766EEE7C-1D56-4CCA-B1A5-BD58F324CB29}"/>
              </a:ext>
            </a:extLst>
          </p:cNvPr>
          <p:cNvSpPr/>
          <p:nvPr/>
        </p:nvSpPr>
        <p:spPr>
          <a:xfrm rot="16200000">
            <a:off x="4988720" y="2666207"/>
            <a:ext cx="555625" cy="690563"/>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a:extLst>
              <a:ext uri="{FF2B5EF4-FFF2-40B4-BE49-F238E27FC236}">
                <a16:creationId xmlns:a16="http://schemas.microsoft.com/office/drawing/2014/main" id="{78D64A10-1B49-468A-8DC0-532B2C02E50E}"/>
              </a:ext>
            </a:extLst>
          </p:cNvPr>
          <p:cNvSpPr/>
          <p:nvPr/>
        </p:nvSpPr>
        <p:spPr>
          <a:xfrm rot="19631369">
            <a:off x="5900738" y="3724275"/>
            <a:ext cx="1973262" cy="306388"/>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ight Triangle 13">
            <a:extLst>
              <a:ext uri="{FF2B5EF4-FFF2-40B4-BE49-F238E27FC236}">
                <a16:creationId xmlns:a16="http://schemas.microsoft.com/office/drawing/2014/main" id="{5F0EB59F-AADF-4CEB-B4A3-E0B8F9D4AD2B}"/>
              </a:ext>
            </a:extLst>
          </p:cNvPr>
          <p:cNvSpPr/>
          <p:nvPr/>
        </p:nvSpPr>
        <p:spPr>
          <a:xfrm rot="18649521">
            <a:off x="6592889" y="3757614"/>
            <a:ext cx="2332037" cy="458787"/>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ight Triangle 14">
            <a:extLst>
              <a:ext uri="{FF2B5EF4-FFF2-40B4-BE49-F238E27FC236}">
                <a16:creationId xmlns:a16="http://schemas.microsoft.com/office/drawing/2014/main" id="{F2A4C017-96A4-449A-A05A-833EA674501C}"/>
              </a:ext>
            </a:extLst>
          </p:cNvPr>
          <p:cNvSpPr/>
          <p:nvPr/>
        </p:nvSpPr>
        <p:spPr>
          <a:xfrm rot="16400104">
            <a:off x="7835900" y="4179888"/>
            <a:ext cx="1524000" cy="48895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ight Arrow 6">
            <a:extLst>
              <a:ext uri="{FF2B5EF4-FFF2-40B4-BE49-F238E27FC236}">
                <a16:creationId xmlns:a16="http://schemas.microsoft.com/office/drawing/2014/main" id="{0E1D8F14-152E-4884-92EF-DE26AA69771F}"/>
              </a:ext>
            </a:extLst>
          </p:cNvPr>
          <p:cNvSpPr/>
          <p:nvPr/>
        </p:nvSpPr>
        <p:spPr>
          <a:xfrm>
            <a:off x="7094538" y="2659064"/>
            <a:ext cx="1058862" cy="55562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81" name="TextBox 2">
            <a:extLst>
              <a:ext uri="{FF2B5EF4-FFF2-40B4-BE49-F238E27FC236}">
                <a16:creationId xmlns:a16="http://schemas.microsoft.com/office/drawing/2014/main" id="{B7642DD3-59E6-420B-B2F7-16049739093F}"/>
              </a:ext>
            </a:extLst>
          </p:cNvPr>
          <p:cNvSpPr txBox="1">
            <a:spLocks noChangeArrowheads="1"/>
          </p:cNvSpPr>
          <p:nvPr/>
        </p:nvSpPr>
        <p:spPr bwMode="auto">
          <a:xfrm>
            <a:off x="1892300" y="938330"/>
            <a:ext cx="8407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solidFill>
                  <a:schemeClr val="bg1"/>
                </a:solidFill>
              </a:rPr>
              <a:t>Toward a neuroscience based classification of psychotic disorders</a:t>
            </a:r>
          </a:p>
          <a:p>
            <a:pPr>
              <a:spcBef>
                <a:spcPct val="0"/>
              </a:spcBef>
              <a:buFontTx/>
              <a:buNone/>
            </a:pPr>
            <a:r>
              <a:rPr lang="en-US" altLang="en-US" sz="1800">
                <a:solidFill>
                  <a:schemeClr val="bg1"/>
                </a:solidFill>
              </a:rPr>
              <a:t>Using EEG and cognitive biomarkers (BSNIP, n=2000) Clementz et al 2016</a:t>
            </a:r>
          </a:p>
          <a:p>
            <a:pPr>
              <a:spcBef>
                <a:spcPct val="0"/>
              </a:spcBef>
              <a:buFontTx/>
              <a:buNone/>
            </a:pPr>
            <a:r>
              <a:rPr lang="en-US" altLang="en-US" sz="2400">
                <a:solidFill>
                  <a:schemeClr val="bg1"/>
                </a:solidFill>
              </a:rPr>
              <a:t> </a:t>
            </a:r>
          </a:p>
        </p:txBody>
      </p:sp>
      <p:pic>
        <p:nvPicPr>
          <p:cNvPr id="32782" name="Picture 2">
            <a:extLst>
              <a:ext uri="{FF2B5EF4-FFF2-40B4-BE49-F238E27FC236}">
                <a16:creationId xmlns:a16="http://schemas.microsoft.com/office/drawing/2014/main" id="{76656980-B2E5-4845-BC53-8C5DF12663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501" y="440551"/>
            <a:ext cx="1255712"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4" name="TextBox 2">
            <a:extLst>
              <a:ext uri="{FF2B5EF4-FFF2-40B4-BE49-F238E27FC236}">
                <a16:creationId xmlns:a16="http://schemas.microsoft.com/office/drawing/2014/main" id="{89A0549B-874B-412A-8848-F351CC12DDBA}"/>
              </a:ext>
            </a:extLst>
          </p:cNvPr>
          <p:cNvSpPr txBox="1">
            <a:spLocks noChangeArrowheads="1"/>
          </p:cNvSpPr>
          <p:nvPr/>
        </p:nvSpPr>
        <p:spPr bwMode="auto">
          <a:xfrm>
            <a:off x="1857946" y="498410"/>
            <a:ext cx="82343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solidFill>
                  <a:srgbClr val="FFFF00"/>
                </a:solidFill>
              </a:rPr>
              <a:t>DSM diagnoses are based on symptom groupings, not on biology</a:t>
            </a:r>
          </a:p>
        </p:txBody>
      </p:sp>
      <p:sp>
        <p:nvSpPr>
          <p:cNvPr id="32785" name="TextBox 7">
            <a:extLst>
              <a:ext uri="{FF2B5EF4-FFF2-40B4-BE49-F238E27FC236}">
                <a16:creationId xmlns:a16="http://schemas.microsoft.com/office/drawing/2014/main" id="{5687F825-532B-4843-9E2C-8279B5741079}"/>
              </a:ext>
            </a:extLst>
          </p:cNvPr>
          <p:cNvSpPr txBox="1">
            <a:spLocks noChangeArrowheads="1"/>
          </p:cNvSpPr>
          <p:nvPr/>
        </p:nvSpPr>
        <p:spPr bwMode="auto">
          <a:xfrm>
            <a:off x="2232025" y="6257926"/>
            <a:ext cx="320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solidFill>
                  <a:schemeClr val="bg1"/>
                </a:solidFill>
              </a:rPr>
              <a:t>Most cognitively  impaired, strong </a:t>
            </a:r>
          </a:p>
          <a:p>
            <a:pPr>
              <a:spcBef>
                <a:spcPct val="0"/>
              </a:spcBef>
              <a:buFontTx/>
              <a:buNone/>
            </a:pPr>
            <a:r>
              <a:rPr lang="en-US" altLang="en-US" sz="1200">
                <a:solidFill>
                  <a:schemeClr val="bg1"/>
                </a:solidFill>
              </a:rPr>
              <a:t>family history, may respond to clozapine?</a:t>
            </a:r>
          </a:p>
          <a:p>
            <a:pPr>
              <a:spcBef>
                <a:spcPct val="0"/>
              </a:spcBef>
              <a:buFontTx/>
              <a:buNone/>
            </a:pPr>
            <a:r>
              <a:rPr lang="en-US" altLang="en-US" sz="1200">
                <a:solidFill>
                  <a:schemeClr val="bg1"/>
                </a:solidFill>
              </a:rPr>
              <a:t>neurostimulation</a:t>
            </a:r>
          </a:p>
        </p:txBody>
      </p:sp>
      <p:sp>
        <p:nvSpPr>
          <p:cNvPr id="32786" name="TextBox 8">
            <a:extLst>
              <a:ext uri="{FF2B5EF4-FFF2-40B4-BE49-F238E27FC236}">
                <a16:creationId xmlns:a16="http://schemas.microsoft.com/office/drawing/2014/main" id="{FF7B852A-24CF-4D52-AEC1-600CBBC23A3D}"/>
              </a:ext>
            </a:extLst>
          </p:cNvPr>
          <p:cNvSpPr txBox="1">
            <a:spLocks noChangeArrowheads="1"/>
          </p:cNvSpPr>
          <p:nvPr/>
        </p:nvSpPr>
        <p:spPr bwMode="auto">
          <a:xfrm>
            <a:off x="5087938" y="6227763"/>
            <a:ext cx="33448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solidFill>
                  <a:srgbClr val="FFFF00"/>
                </a:solidFill>
              </a:rPr>
              <a:t>May be related to inflammation</a:t>
            </a:r>
          </a:p>
          <a:p>
            <a:pPr>
              <a:spcBef>
                <a:spcPct val="0"/>
              </a:spcBef>
              <a:buFontTx/>
              <a:buNone/>
            </a:pPr>
            <a:r>
              <a:rPr lang="en-US" altLang="en-US" sz="1200">
                <a:solidFill>
                  <a:srgbClr val="FFFF00"/>
                </a:solidFill>
              </a:rPr>
              <a:t>? Respond to anticonvulsants</a:t>
            </a:r>
          </a:p>
          <a:p>
            <a:pPr>
              <a:spcBef>
                <a:spcPct val="0"/>
              </a:spcBef>
              <a:buFontTx/>
              <a:buNone/>
            </a:pPr>
            <a:r>
              <a:rPr lang="en-US" altLang="en-US" sz="1200">
                <a:solidFill>
                  <a:srgbClr val="FFFF00"/>
                </a:solidFill>
              </a:rPr>
              <a:t>? Anti-inflammatory ? Inhibitory neuromodulation </a:t>
            </a:r>
          </a:p>
        </p:txBody>
      </p:sp>
      <p:sp>
        <p:nvSpPr>
          <p:cNvPr id="32787" name="TextBox 20">
            <a:extLst>
              <a:ext uri="{FF2B5EF4-FFF2-40B4-BE49-F238E27FC236}">
                <a16:creationId xmlns:a16="http://schemas.microsoft.com/office/drawing/2014/main" id="{64D6C08D-67FD-4AA1-80D9-68A2676EA0CB}"/>
              </a:ext>
            </a:extLst>
          </p:cNvPr>
          <p:cNvSpPr txBox="1">
            <a:spLocks noChangeArrowheads="1"/>
          </p:cNvSpPr>
          <p:nvPr/>
        </p:nvSpPr>
        <p:spPr bwMode="auto">
          <a:xfrm>
            <a:off x="8286751" y="6211888"/>
            <a:ext cx="2136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solidFill>
                  <a:schemeClr val="bg1"/>
                </a:solidFill>
              </a:rPr>
              <a:t>Relatively normal cognition</a:t>
            </a:r>
          </a:p>
          <a:p>
            <a:pPr>
              <a:spcBef>
                <a:spcPct val="0"/>
              </a:spcBef>
              <a:buFontTx/>
              <a:buNone/>
            </a:pPr>
            <a:r>
              <a:rPr lang="en-US" altLang="en-US" sz="1200">
                <a:solidFill>
                  <a:schemeClr val="bg1"/>
                </a:solidFill>
              </a:rPr>
              <a:t>May be more likely cannabis/</a:t>
            </a:r>
          </a:p>
          <a:p>
            <a:pPr>
              <a:spcBef>
                <a:spcPct val="0"/>
              </a:spcBef>
              <a:buFontTx/>
              <a:buNone/>
            </a:pPr>
            <a:r>
              <a:rPr lang="en-US" altLang="en-US" sz="1200">
                <a:solidFill>
                  <a:schemeClr val="bg1"/>
                </a:solidFill>
              </a:rPr>
              <a:t> trauma related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14" grpId="0" animBg="1"/>
      <p:bldP spid="1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4034" name="TextBox 1">
            <a:extLst>
              <a:ext uri="{FF2B5EF4-FFF2-40B4-BE49-F238E27FC236}">
                <a16:creationId xmlns:a16="http://schemas.microsoft.com/office/drawing/2014/main" id="{AD3C562D-C6DC-4C30-9A87-65A5DCB14B3C}"/>
              </a:ext>
            </a:extLst>
          </p:cNvPr>
          <p:cNvSpPr txBox="1">
            <a:spLocks noChangeArrowheads="1"/>
          </p:cNvSpPr>
          <p:nvPr/>
        </p:nvSpPr>
        <p:spPr bwMode="auto">
          <a:xfrm>
            <a:off x="1789114" y="230188"/>
            <a:ext cx="84613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solidFill>
                  <a:srgbClr val="FFFF00"/>
                </a:solidFill>
              </a:rPr>
              <a:t>Biotypes of psychoses: Toward hypothesis-driven </a:t>
            </a:r>
          </a:p>
          <a:p>
            <a:pPr>
              <a:spcBef>
                <a:spcPct val="0"/>
              </a:spcBef>
              <a:buFontTx/>
              <a:buNone/>
            </a:pPr>
            <a:r>
              <a:rPr lang="en-US" altLang="en-US">
                <a:solidFill>
                  <a:srgbClr val="FFFF00"/>
                </a:solidFill>
              </a:rPr>
              <a:t>interventions</a:t>
            </a:r>
          </a:p>
        </p:txBody>
      </p:sp>
      <p:sp>
        <p:nvSpPr>
          <p:cNvPr id="44035" name="Freeform: Shape 3">
            <a:extLst>
              <a:ext uri="{FF2B5EF4-FFF2-40B4-BE49-F238E27FC236}">
                <a16:creationId xmlns:a16="http://schemas.microsoft.com/office/drawing/2014/main" id="{E8CB5DCD-DE7F-4823-8DFC-406A97FE2376}"/>
              </a:ext>
            </a:extLst>
          </p:cNvPr>
          <p:cNvSpPr>
            <a:spLocks/>
          </p:cNvSpPr>
          <p:nvPr/>
        </p:nvSpPr>
        <p:spPr bwMode="auto">
          <a:xfrm>
            <a:off x="1789113" y="1066800"/>
            <a:ext cx="2330450" cy="1625600"/>
          </a:xfrm>
          <a:custGeom>
            <a:avLst/>
            <a:gdLst>
              <a:gd name="T0" fmla="*/ 0 w 1297858"/>
              <a:gd name="T1" fmla="*/ 2147483646 h 740442"/>
              <a:gd name="T2" fmla="*/ 703388332 w 1297858"/>
              <a:gd name="T3" fmla="*/ 2147483646 h 740442"/>
              <a:gd name="T4" fmla="*/ 1023114266 w 1297858"/>
              <a:gd name="T5" fmla="*/ 2147483646 h 740442"/>
              <a:gd name="T6" fmla="*/ 1278892465 w 1297858"/>
              <a:gd name="T7" fmla="*/ 2147483646 h 740442"/>
              <a:gd name="T8" fmla="*/ 1534672627 w 1297858"/>
              <a:gd name="T9" fmla="*/ 2147483646 h 740442"/>
              <a:gd name="T10" fmla="*/ 1982286362 w 1297858"/>
              <a:gd name="T11" fmla="*/ 2147483646 h 740442"/>
              <a:gd name="T12" fmla="*/ 2147483646 w 1297858"/>
              <a:gd name="T13" fmla="*/ 2147483646 h 740442"/>
              <a:gd name="T14" fmla="*/ 2147483646 w 1297858"/>
              <a:gd name="T15" fmla="*/ 2147483646 h 740442"/>
              <a:gd name="T16" fmla="*/ 2147483646 w 1297858"/>
              <a:gd name="T17" fmla="*/ 2147483646 h 740442"/>
              <a:gd name="T18" fmla="*/ 2147483646 w 1297858"/>
              <a:gd name="T19" fmla="*/ 2147483646 h 740442"/>
              <a:gd name="T20" fmla="*/ 2147483646 w 1297858"/>
              <a:gd name="T21" fmla="*/ 2147483646 h 740442"/>
              <a:gd name="T22" fmla="*/ 2147483646 w 1297858"/>
              <a:gd name="T23" fmla="*/ 2147483646 h 740442"/>
              <a:gd name="T24" fmla="*/ 2147483646 w 1297858"/>
              <a:gd name="T25" fmla="*/ 2147483646 h 740442"/>
              <a:gd name="T26" fmla="*/ 2147483646 w 1297858"/>
              <a:gd name="T27" fmla="*/ 340455494 h 740442"/>
              <a:gd name="T28" fmla="*/ 2147483646 w 1297858"/>
              <a:gd name="T29" fmla="*/ 2147483646 h 740442"/>
              <a:gd name="T30" fmla="*/ 2147483646 w 1297858"/>
              <a:gd name="T31" fmla="*/ 2147483646 h 740442"/>
              <a:gd name="T32" fmla="*/ 2147483646 w 1297858"/>
              <a:gd name="T33" fmla="*/ 2147483646 h 740442"/>
              <a:gd name="T34" fmla="*/ 2147483646 w 1297858"/>
              <a:gd name="T35" fmla="*/ 2147483646 h 740442"/>
              <a:gd name="T36" fmla="*/ 2147483646 w 1297858"/>
              <a:gd name="T37" fmla="*/ 2147483646 h 740442"/>
              <a:gd name="T38" fmla="*/ 2147483646 w 1297858"/>
              <a:gd name="T39" fmla="*/ 2147483646 h 740442"/>
              <a:gd name="T40" fmla="*/ 2147483646 w 1297858"/>
              <a:gd name="T41" fmla="*/ 2147483646 h 740442"/>
              <a:gd name="T42" fmla="*/ 2147483646 w 1297858"/>
              <a:gd name="T43" fmla="*/ 2147483646 h 740442"/>
              <a:gd name="T44" fmla="*/ 2147483646 w 1297858"/>
              <a:gd name="T45" fmla="*/ 2147483646 h 740442"/>
              <a:gd name="T46" fmla="*/ 2147483646 w 1297858"/>
              <a:gd name="T47" fmla="*/ 2147483646 h 740442"/>
              <a:gd name="T48" fmla="*/ 2147483646 w 1297858"/>
              <a:gd name="T49" fmla="*/ 2147483646 h 740442"/>
              <a:gd name="T50" fmla="*/ 2147483646 w 1297858"/>
              <a:gd name="T51" fmla="*/ 2147483646 h 7404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97858" h="740442">
                <a:moveTo>
                  <a:pt x="0" y="582671"/>
                </a:moveTo>
                <a:cubicBezTo>
                  <a:pt x="175822" y="783612"/>
                  <a:pt x="-24765" y="602376"/>
                  <a:pt x="108154" y="572838"/>
                </a:cubicBezTo>
                <a:cubicBezTo>
                  <a:pt x="135676" y="566722"/>
                  <a:pt x="139463" y="619843"/>
                  <a:pt x="157316" y="641664"/>
                </a:cubicBezTo>
                <a:cubicBezTo>
                  <a:pt x="169056" y="656013"/>
                  <a:pt x="183535" y="667883"/>
                  <a:pt x="196645" y="680993"/>
                </a:cubicBezTo>
                <a:cubicBezTo>
                  <a:pt x="209755" y="677716"/>
                  <a:pt x="227076" y="681331"/>
                  <a:pt x="235974" y="671161"/>
                </a:cubicBezTo>
                <a:cubicBezTo>
                  <a:pt x="294538" y="604231"/>
                  <a:pt x="230658" y="576225"/>
                  <a:pt x="304800" y="631832"/>
                </a:cubicBezTo>
                <a:cubicBezTo>
                  <a:pt x="314632" y="615445"/>
                  <a:pt x="315378" y="579968"/>
                  <a:pt x="334296" y="582671"/>
                </a:cubicBezTo>
                <a:cubicBezTo>
                  <a:pt x="398841" y="591892"/>
                  <a:pt x="357614" y="689694"/>
                  <a:pt x="383458" y="612167"/>
                </a:cubicBezTo>
                <a:cubicBezTo>
                  <a:pt x="406400" y="615445"/>
                  <a:pt x="430767" y="613393"/>
                  <a:pt x="452284" y="622000"/>
                </a:cubicBezTo>
                <a:cubicBezTo>
                  <a:pt x="518787" y="648601"/>
                  <a:pt x="437465" y="686948"/>
                  <a:pt x="530942" y="612167"/>
                </a:cubicBezTo>
                <a:cubicBezTo>
                  <a:pt x="537618" y="585463"/>
                  <a:pt x="547040" y="550425"/>
                  <a:pt x="550606" y="523677"/>
                </a:cubicBezTo>
                <a:cubicBezTo>
                  <a:pt x="561513" y="441878"/>
                  <a:pt x="570271" y="359806"/>
                  <a:pt x="580103" y="277871"/>
                </a:cubicBezTo>
                <a:cubicBezTo>
                  <a:pt x="583380" y="199213"/>
                  <a:pt x="584326" y="120423"/>
                  <a:pt x="589935" y="41896"/>
                </a:cubicBezTo>
                <a:cubicBezTo>
                  <a:pt x="590898" y="28417"/>
                  <a:pt x="595494" y="-10253"/>
                  <a:pt x="599767" y="2567"/>
                </a:cubicBezTo>
                <a:cubicBezTo>
                  <a:pt x="616639" y="53182"/>
                  <a:pt x="619432" y="107445"/>
                  <a:pt x="629264" y="159884"/>
                </a:cubicBezTo>
                <a:cubicBezTo>
                  <a:pt x="635819" y="231987"/>
                  <a:pt x="640934" y="304235"/>
                  <a:pt x="648929" y="376193"/>
                </a:cubicBezTo>
                <a:cubicBezTo>
                  <a:pt x="650775" y="392803"/>
                  <a:pt x="656398" y="408811"/>
                  <a:pt x="658761" y="425355"/>
                </a:cubicBezTo>
                <a:cubicBezTo>
                  <a:pt x="687848" y="628967"/>
                  <a:pt x="660988" y="521645"/>
                  <a:pt x="698090" y="651496"/>
                </a:cubicBezTo>
                <a:cubicBezTo>
                  <a:pt x="707922" y="628554"/>
                  <a:pt x="713742" y="603439"/>
                  <a:pt x="727587" y="582671"/>
                </a:cubicBezTo>
                <a:cubicBezTo>
                  <a:pt x="734142" y="572839"/>
                  <a:pt x="747020" y="556813"/>
                  <a:pt x="757084" y="563006"/>
                </a:cubicBezTo>
                <a:cubicBezTo>
                  <a:pt x="796558" y="587298"/>
                  <a:pt x="855406" y="661329"/>
                  <a:pt x="855406" y="661329"/>
                </a:cubicBezTo>
                <a:cubicBezTo>
                  <a:pt x="888180" y="658051"/>
                  <a:pt x="923372" y="638714"/>
                  <a:pt x="953729" y="651496"/>
                </a:cubicBezTo>
                <a:cubicBezTo>
                  <a:pt x="992175" y="667684"/>
                  <a:pt x="1001139" y="732738"/>
                  <a:pt x="1042219" y="739987"/>
                </a:cubicBezTo>
                <a:cubicBezTo>
                  <a:pt x="1074495" y="745683"/>
                  <a:pt x="1091912" y="696328"/>
                  <a:pt x="1120877" y="680993"/>
                </a:cubicBezTo>
                <a:cubicBezTo>
                  <a:pt x="1148356" y="666445"/>
                  <a:pt x="1179870" y="661328"/>
                  <a:pt x="1209367" y="651496"/>
                </a:cubicBezTo>
                <a:cubicBezTo>
                  <a:pt x="1292522" y="672285"/>
                  <a:pt x="1268914" y="652051"/>
                  <a:pt x="1297858" y="680993"/>
                </a:cubicBezTo>
              </a:path>
            </a:pathLst>
          </a:custGeom>
          <a:solidFill>
            <a:srgbClr val="FFC000"/>
          </a:solidFill>
          <a:ln w="9525" cap="flat" cmpd="sng" algn="ctr">
            <a:solidFill>
              <a:schemeClr val="bg1"/>
            </a:solidFill>
            <a:prstDash val="solid"/>
            <a:round/>
            <a:headEnd type="none" w="med" len="med"/>
            <a:tailEnd type="none" w="med" len="med"/>
          </a:ln>
        </p:spPr>
        <p:txBody>
          <a:bodyPr/>
          <a:lstStyle/>
          <a:p>
            <a:endParaRPr lang="en-US"/>
          </a:p>
        </p:txBody>
      </p:sp>
      <p:sp>
        <p:nvSpPr>
          <p:cNvPr id="44036" name="Freeform: Shape 4">
            <a:extLst>
              <a:ext uri="{FF2B5EF4-FFF2-40B4-BE49-F238E27FC236}">
                <a16:creationId xmlns:a16="http://schemas.microsoft.com/office/drawing/2014/main" id="{B3AEBB6E-9CD8-40CF-9981-78F1E4452642}"/>
              </a:ext>
            </a:extLst>
          </p:cNvPr>
          <p:cNvSpPr>
            <a:spLocks/>
          </p:cNvSpPr>
          <p:nvPr/>
        </p:nvSpPr>
        <p:spPr bwMode="auto">
          <a:xfrm>
            <a:off x="4494213" y="2022475"/>
            <a:ext cx="1593850" cy="647700"/>
          </a:xfrm>
          <a:custGeom>
            <a:avLst/>
            <a:gdLst>
              <a:gd name="T0" fmla="*/ 0 w 1593790"/>
              <a:gd name="T1" fmla="*/ 212282418 h 422787"/>
              <a:gd name="T2" fmla="*/ 39343 w 1593790"/>
              <a:gd name="T3" fmla="*/ 247663302 h 422787"/>
              <a:gd name="T4" fmla="*/ 68867 w 1593790"/>
              <a:gd name="T5" fmla="*/ 235869665 h 422787"/>
              <a:gd name="T6" fmla="*/ 137721 w 1593790"/>
              <a:gd name="T7" fmla="*/ 153315784 h 422787"/>
              <a:gd name="T8" fmla="*/ 177078 w 1593790"/>
              <a:gd name="T9" fmla="*/ 176902639 h 422787"/>
              <a:gd name="T10" fmla="*/ 196743 w 1593790"/>
              <a:gd name="T11" fmla="*/ 200489873 h 422787"/>
              <a:gd name="T12" fmla="*/ 255778 w 1593790"/>
              <a:gd name="T13" fmla="*/ 112038099 h 422787"/>
              <a:gd name="T14" fmla="*/ 304954 w 1593790"/>
              <a:gd name="T15" fmla="*/ 141522071 h 422787"/>
              <a:gd name="T16" fmla="*/ 334478 w 1593790"/>
              <a:gd name="T17" fmla="*/ 153315784 h 422787"/>
              <a:gd name="T18" fmla="*/ 363989 w 1593790"/>
              <a:gd name="T19" fmla="*/ 171005129 h 422787"/>
              <a:gd name="T20" fmla="*/ 413178 w 1593790"/>
              <a:gd name="T21" fmla="*/ 141522071 h 422787"/>
              <a:gd name="T22" fmla="*/ 442689 w 1593790"/>
              <a:gd name="T23" fmla="*/ 106141582 h 422787"/>
              <a:gd name="T24" fmla="*/ 482032 w 1593790"/>
              <a:gd name="T25" fmla="*/ 135625192 h 422787"/>
              <a:gd name="T26" fmla="*/ 531221 w 1593790"/>
              <a:gd name="T27" fmla="*/ 165108959 h 422787"/>
              <a:gd name="T28" fmla="*/ 600089 w 1593790"/>
              <a:gd name="T29" fmla="*/ 182799351 h 422787"/>
              <a:gd name="T30" fmla="*/ 668943 w 1593790"/>
              <a:gd name="T31" fmla="*/ 153315784 h 422787"/>
              <a:gd name="T32" fmla="*/ 698454 w 1593790"/>
              <a:gd name="T33" fmla="*/ 147418450 h 422787"/>
              <a:gd name="T34" fmla="*/ 718132 w 1593790"/>
              <a:gd name="T35" fmla="*/ 129728640 h 422787"/>
              <a:gd name="T36" fmla="*/ 727965 w 1593790"/>
              <a:gd name="T37" fmla="*/ 100244262 h 422787"/>
              <a:gd name="T38" fmla="*/ 737811 w 1593790"/>
              <a:gd name="T39" fmla="*/ 64864615 h 422787"/>
              <a:gd name="T40" fmla="*/ 757489 w 1593790"/>
              <a:gd name="T41" fmla="*/ 23587240 h 422787"/>
              <a:gd name="T42" fmla="*/ 767322 w 1593790"/>
              <a:gd name="T43" fmla="*/ 0 h 422787"/>
              <a:gd name="T44" fmla="*/ 865700 w 1593790"/>
              <a:gd name="T45" fmla="*/ 41277445 h 422787"/>
              <a:gd name="T46" fmla="*/ 895211 w 1593790"/>
              <a:gd name="T47" fmla="*/ 64864615 h 422787"/>
              <a:gd name="T48" fmla="*/ 954233 w 1593790"/>
              <a:gd name="T49" fmla="*/ 106141582 h 422787"/>
              <a:gd name="T50" fmla="*/ 993576 w 1593790"/>
              <a:gd name="T51" fmla="*/ 153315784 h 422787"/>
              <a:gd name="T52" fmla="*/ 1042765 w 1593790"/>
              <a:gd name="T53" fmla="*/ 188695482 h 422787"/>
              <a:gd name="T54" fmla="*/ 1082122 w 1593790"/>
              <a:gd name="T55" fmla="*/ 182799351 h 422787"/>
              <a:gd name="T56" fmla="*/ 1111633 w 1593790"/>
              <a:gd name="T57" fmla="*/ 188695482 h 422787"/>
              <a:gd name="T58" fmla="*/ 1141143 w 1593790"/>
              <a:gd name="T59" fmla="*/ 153315784 h 422787"/>
              <a:gd name="T60" fmla="*/ 1190333 w 1593790"/>
              <a:gd name="T61" fmla="*/ 224076413 h 422787"/>
              <a:gd name="T62" fmla="*/ 1200165 w 1593790"/>
              <a:gd name="T63" fmla="*/ 241766376 h 422787"/>
              <a:gd name="T64" fmla="*/ 1239522 w 1593790"/>
              <a:gd name="T65" fmla="*/ 253560178 h 422787"/>
              <a:gd name="T66" fmla="*/ 1377244 w 1593790"/>
              <a:gd name="T67" fmla="*/ 235869665 h 422787"/>
              <a:gd name="T68" fmla="*/ 1416587 w 1593790"/>
              <a:gd name="T69" fmla="*/ 247663302 h 422787"/>
              <a:gd name="T70" fmla="*/ 1446097 w 1593790"/>
              <a:gd name="T71" fmla="*/ 235869665 h 422787"/>
              <a:gd name="T72" fmla="*/ 1485454 w 1593790"/>
              <a:gd name="T73" fmla="*/ 235869665 h 422787"/>
              <a:gd name="T74" fmla="*/ 1505133 w 1593790"/>
              <a:gd name="T75" fmla="*/ 218179251 h 422787"/>
              <a:gd name="T76" fmla="*/ 1544476 w 1593790"/>
              <a:gd name="T77" fmla="*/ 206385888 h 422787"/>
              <a:gd name="T78" fmla="*/ 1583833 w 1593790"/>
              <a:gd name="T79" fmla="*/ 224076413 h 422787"/>
              <a:gd name="T80" fmla="*/ 1593665 w 1593790"/>
              <a:gd name="T81" fmla="*/ 206385888 h 422787"/>
              <a:gd name="T82" fmla="*/ 1593665 w 1593790"/>
              <a:gd name="T83" fmla="*/ 171005129 h 4227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93790" h="422787">
                <a:moveTo>
                  <a:pt x="0" y="353961"/>
                </a:moveTo>
                <a:cubicBezTo>
                  <a:pt x="13110" y="373626"/>
                  <a:pt x="18809" y="401229"/>
                  <a:pt x="39329" y="412955"/>
                </a:cubicBezTo>
                <a:cubicBezTo>
                  <a:pt x="49589" y="418818"/>
                  <a:pt x="62562" y="403311"/>
                  <a:pt x="68825" y="393290"/>
                </a:cubicBezTo>
                <a:cubicBezTo>
                  <a:pt x="96014" y="349788"/>
                  <a:pt x="137651" y="255639"/>
                  <a:pt x="137651" y="255639"/>
                </a:cubicBezTo>
                <a:cubicBezTo>
                  <a:pt x="150761" y="268749"/>
                  <a:pt x="165856" y="280136"/>
                  <a:pt x="176980" y="294968"/>
                </a:cubicBezTo>
                <a:cubicBezTo>
                  <a:pt x="185774" y="306694"/>
                  <a:pt x="188024" y="346151"/>
                  <a:pt x="196645" y="334297"/>
                </a:cubicBezTo>
                <a:cubicBezTo>
                  <a:pt x="227788" y="291476"/>
                  <a:pt x="255638" y="186813"/>
                  <a:pt x="255638" y="186813"/>
                </a:cubicBezTo>
                <a:cubicBezTo>
                  <a:pt x="334288" y="239245"/>
                  <a:pt x="239259" y="170432"/>
                  <a:pt x="304800" y="235974"/>
                </a:cubicBezTo>
                <a:cubicBezTo>
                  <a:pt x="313156" y="244330"/>
                  <a:pt x="325218" y="248074"/>
                  <a:pt x="334296" y="255639"/>
                </a:cubicBezTo>
                <a:cubicBezTo>
                  <a:pt x="344978" y="264541"/>
                  <a:pt x="353961" y="275303"/>
                  <a:pt x="363793" y="285135"/>
                </a:cubicBezTo>
                <a:cubicBezTo>
                  <a:pt x="380180" y="268748"/>
                  <a:pt x="399323" y="254716"/>
                  <a:pt x="412954" y="235974"/>
                </a:cubicBezTo>
                <a:cubicBezTo>
                  <a:pt x="425885" y="218194"/>
                  <a:pt x="420686" y="180090"/>
                  <a:pt x="442451" y="176981"/>
                </a:cubicBezTo>
                <a:cubicBezTo>
                  <a:pt x="463226" y="174013"/>
                  <a:pt x="468670" y="209755"/>
                  <a:pt x="481780" y="226142"/>
                </a:cubicBezTo>
                <a:cubicBezTo>
                  <a:pt x="515912" y="328537"/>
                  <a:pt x="497372" y="342442"/>
                  <a:pt x="530941" y="275303"/>
                </a:cubicBezTo>
                <a:cubicBezTo>
                  <a:pt x="553883" y="285135"/>
                  <a:pt x="579319" y="290486"/>
                  <a:pt x="599767" y="304800"/>
                </a:cubicBezTo>
                <a:cubicBezTo>
                  <a:pt x="659122" y="346348"/>
                  <a:pt x="601945" y="405597"/>
                  <a:pt x="668593" y="255639"/>
                </a:cubicBezTo>
                <a:cubicBezTo>
                  <a:pt x="684280" y="318390"/>
                  <a:pt x="671349" y="299287"/>
                  <a:pt x="698090" y="245806"/>
                </a:cubicBezTo>
                <a:cubicBezTo>
                  <a:pt x="703375" y="235237"/>
                  <a:pt x="711199" y="226142"/>
                  <a:pt x="717754" y="216310"/>
                </a:cubicBezTo>
                <a:cubicBezTo>
                  <a:pt x="721032" y="199923"/>
                  <a:pt x="724597" y="183590"/>
                  <a:pt x="727587" y="167148"/>
                </a:cubicBezTo>
                <a:cubicBezTo>
                  <a:pt x="731153" y="147534"/>
                  <a:pt x="733509" y="127703"/>
                  <a:pt x="737419" y="108155"/>
                </a:cubicBezTo>
                <a:cubicBezTo>
                  <a:pt x="747662" y="56936"/>
                  <a:pt x="744590" y="83053"/>
                  <a:pt x="757083" y="39329"/>
                </a:cubicBezTo>
                <a:cubicBezTo>
                  <a:pt x="760795" y="26336"/>
                  <a:pt x="763638" y="13110"/>
                  <a:pt x="766916" y="0"/>
                </a:cubicBezTo>
                <a:cubicBezTo>
                  <a:pt x="799690" y="22942"/>
                  <a:pt x="834698" y="42984"/>
                  <a:pt x="865238" y="68826"/>
                </a:cubicBezTo>
                <a:cubicBezTo>
                  <a:pt x="877748" y="79411"/>
                  <a:pt x="884070" y="95713"/>
                  <a:pt x="894735" y="108155"/>
                </a:cubicBezTo>
                <a:cubicBezTo>
                  <a:pt x="955993" y="179621"/>
                  <a:pt x="892114" y="90719"/>
                  <a:pt x="953729" y="176981"/>
                </a:cubicBezTo>
                <a:cubicBezTo>
                  <a:pt x="991694" y="230133"/>
                  <a:pt x="956292" y="182107"/>
                  <a:pt x="993058" y="255639"/>
                </a:cubicBezTo>
                <a:cubicBezTo>
                  <a:pt x="1006747" y="283016"/>
                  <a:pt x="1020474" y="292887"/>
                  <a:pt x="1042219" y="314632"/>
                </a:cubicBezTo>
                <a:cubicBezTo>
                  <a:pt x="1055329" y="311355"/>
                  <a:pt x="1068035" y="304800"/>
                  <a:pt x="1081548" y="304800"/>
                </a:cubicBezTo>
                <a:cubicBezTo>
                  <a:pt x="1091912" y="304800"/>
                  <a:pt x="1103083" y="321267"/>
                  <a:pt x="1111045" y="314632"/>
                </a:cubicBezTo>
                <a:cubicBezTo>
                  <a:pt x="1127935" y="300557"/>
                  <a:pt x="1130709" y="275303"/>
                  <a:pt x="1140541" y="255639"/>
                </a:cubicBezTo>
                <a:cubicBezTo>
                  <a:pt x="1170714" y="315984"/>
                  <a:pt x="1158909" y="288942"/>
                  <a:pt x="1189703" y="373626"/>
                </a:cubicBezTo>
                <a:cubicBezTo>
                  <a:pt x="1193245" y="383366"/>
                  <a:pt x="1192207" y="395794"/>
                  <a:pt x="1199535" y="403122"/>
                </a:cubicBezTo>
                <a:cubicBezTo>
                  <a:pt x="1209899" y="413486"/>
                  <a:pt x="1225754" y="416232"/>
                  <a:pt x="1238864" y="422787"/>
                </a:cubicBezTo>
                <a:cubicBezTo>
                  <a:pt x="1327436" y="390579"/>
                  <a:pt x="1318548" y="368447"/>
                  <a:pt x="1376516" y="393290"/>
                </a:cubicBezTo>
                <a:cubicBezTo>
                  <a:pt x="1389988" y="399064"/>
                  <a:pt x="1402735" y="406400"/>
                  <a:pt x="1415845" y="412955"/>
                </a:cubicBezTo>
                <a:cubicBezTo>
                  <a:pt x="1425677" y="406400"/>
                  <a:pt x="1437959" y="402517"/>
                  <a:pt x="1445341" y="393290"/>
                </a:cubicBezTo>
                <a:cubicBezTo>
                  <a:pt x="1470638" y="361669"/>
                  <a:pt x="1432999" y="341617"/>
                  <a:pt x="1484670" y="393290"/>
                </a:cubicBezTo>
                <a:cubicBezTo>
                  <a:pt x="1491225" y="383458"/>
                  <a:pt x="1493363" y="368182"/>
                  <a:pt x="1504335" y="363793"/>
                </a:cubicBezTo>
                <a:cubicBezTo>
                  <a:pt x="1554757" y="343625"/>
                  <a:pt x="1519462" y="416737"/>
                  <a:pt x="1543664" y="344129"/>
                </a:cubicBezTo>
                <a:cubicBezTo>
                  <a:pt x="1556774" y="353961"/>
                  <a:pt x="1566606" y="373626"/>
                  <a:pt x="1582993" y="373626"/>
                </a:cubicBezTo>
                <a:cubicBezTo>
                  <a:pt x="1593357" y="373626"/>
                  <a:pt x="1591681" y="354430"/>
                  <a:pt x="1592825" y="344129"/>
                </a:cubicBezTo>
                <a:cubicBezTo>
                  <a:pt x="1594997" y="324585"/>
                  <a:pt x="1592825" y="304800"/>
                  <a:pt x="1592825" y="285135"/>
                </a:cubicBezTo>
              </a:path>
            </a:pathLst>
          </a:custGeom>
          <a:solidFill>
            <a:srgbClr val="FF0000"/>
          </a:solidFill>
          <a:ln w="9525" cap="flat" cmpd="sng" algn="ctr">
            <a:solidFill>
              <a:schemeClr val="tx1"/>
            </a:solidFill>
            <a:prstDash val="solid"/>
            <a:round/>
            <a:headEnd type="none" w="med" len="med"/>
            <a:tailEnd type="none" w="med" len="med"/>
          </a:ln>
        </p:spPr>
        <p:txBody>
          <a:bodyPr/>
          <a:lstStyle/>
          <a:p>
            <a:endParaRPr lang="en-US"/>
          </a:p>
        </p:txBody>
      </p:sp>
      <p:sp>
        <p:nvSpPr>
          <p:cNvPr id="44037" name="Freeform: Shape 10">
            <a:extLst>
              <a:ext uri="{FF2B5EF4-FFF2-40B4-BE49-F238E27FC236}">
                <a16:creationId xmlns:a16="http://schemas.microsoft.com/office/drawing/2014/main" id="{F1593341-F35B-4C96-B40A-749F6F13D3DC}"/>
              </a:ext>
            </a:extLst>
          </p:cNvPr>
          <p:cNvSpPr>
            <a:spLocks/>
          </p:cNvSpPr>
          <p:nvPr/>
        </p:nvSpPr>
        <p:spPr bwMode="auto">
          <a:xfrm>
            <a:off x="6357939" y="1196976"/>
            <a:ext cx="1616075" cy="1622425"/>
          </a:xfrm>
          <a:custGeom>
            <a:avLst/>
            <a:gdLst>
              <a:gd name="T0" fmla="*/ 3196 w 1615684"/>
              <a:gd name="T1" fmla="*/ 915154 h 1622322"/>
              <a:gd name="T2" fmla="*/ 42642 w 1615684"/>
              <a:gd name="T3" fmla="*/ 1338292 h 1622322"/>
              <a:gd name="T4" fmla="*/ 72230 w 1615684"/>
              <a:gd name="T5" fmla="*/ 1407170 h 1622322"/>
              <a:gd name="T6" fmla="*/ 131418 w 1615684"/>
              <a:gd name="T7" fmla="*/ 1210369 h 1622322"/>
              <a:gd name="T8" fmla="*/ 180736 w 1615684"/>
              <a:gd name="T9" fmla="*/ 1062755 h 1622322"/>
              <a:gd name="T10" fmla="*/ 289228 w 1615684"/>
              <a:gd name="T11" fmla="*/ 1367815 h 1622322"/>
              <a:gd name="T12" fmla="*/ 318816 w 1615684"/>
              <a:gd name="T13" fmla="*/ 1338292 h 1622322"/>
              <a:gd name="T14" fmla="*/ 368134 w 1615684"/>
              <a:gd name="T15" fmla="*/ 924999 h 1622322"/>
              <a:gd name="T16" fmla="*/ 496356 w 1615684"/>
              <a:gd name="T17" fmla="*/ 1417015 h 1622322"/>
              <a:gd name="T18" fmla="*/ 545673 w 1615684"/>
              <a:gd name="T19" fmla="*/ 1623661 h 1622322"/>
              <a:gd name="T20" fmla="*/ 585121 w 1615684"/>
              <a:gd name="T21" fmla="*/ 1200523 h 1622322"/>
              <a:gd name="T22" fmla="*/ 624578 w 1615684"/>
              <a:gd name="T23" fmla="*/ 639630 h 1622322"/>
              <a:gd name="T24" fmla="*/ 634436 w 1615684"/>
              <a:gd name="T25" fmla="*/ 295215 h 1622322"/>
              <a:gd name="T26" fmla="*/ 604849 w 1615684"/>
              <a:gd name="T27" fmla="*/ 206646 h 1622322"/>
              <a:gd name="T28" fmla="*/ 644306 w 1615684"/>
              <a:gd name="T29" fmla="*/ 127923 h 1622322"/>
              <a:gd name="T30" fmla="*/ 683754 w 1615684"/>
              <a:gd name="T31" fmla="*/ 305047 h 1622322"/>
              <a:gd name="T32" fmla="*/ 713345 w 1615684"/>
              <a:gd name="T33" fmla="*/ 413293 h 1622322"/>
              <a:gd name="T34" fmla="*/ 733071 w 1615684"/>
              <a:gd name="T35" fmla="*/ 492016 h 1622322"/>
              <a:gd name="T36" fmla="*/ 772527 w 1615684"/>
              <a:gd name="T37" fmla="*/ 619939 h 1622322"/>
              <a:gd name="T38" fmla="*/ 811976 w 1615684"/>
              <a:gd name="T39" fmla="*/ 806908 h 1622322"/>
              <a:gd name="T40" fmla="*/ 841567 w 1615684"/>
              <a:gd name="T41" fmla="*/ 1013554 h 1622322"/>
              <a:gd name="T42" fmla="*/ 881023 w 1615684"/>
              <a:gd name="T43" fmla="*/ 1200523 h 1622322"/>
              <a:gd name="T44" fmla="*/ 900748 w 1615684"/>
              <a:gd name="T45" fmla="*/ 1387492 h 1622322"/>
              <a:gd name="T46" fmla="*/ 940198 w 1615684"/>
              <a:gd name="T47" fmla="*/ 1397337 h 1622322"/>
              <a:gd name="T48" fmla="*/ 969789 w 1615684"/>
              <a:gd name="T49" fmla="*/ 1190691 h 1622322"/>
              <a:gd name="T50" fmla="*/ 999380 w 1615684"/>
              <a:gd name="T51" fmla="*/ 1082445 h 1622322"/>
              <a:gd name="T52" fmla="*/ 1098012 w 1615684"/>
              <a:gd name="T53" fmla="*/ 1289092 h 1622322"/>
              <a:gd name="T54" fmla="*/ 1137466 w 1615684"/>
              <a:gd name="T55" fmla="*/ 1456370 h 1622322"/>
              <a:gd name="T56" fmla="*/ 1157192 w 1615684"/>
              <a:gd name="T57" fmla="*/ 1161168 h 1622322"/>
              <a:gd name="T58" fmla="*/ 1226234 w 1615684"/>
              <a:gd name="T59" fmla="*/ 1239891 h 1622322"/>
              <a:gd name="T60" fmla="*/ 1295277 w 1615684"/>
              <a:gd name="T61" fmla="*/ 1544938 h 1622322"/>
              <a:gd name="T62" fmla="*/ 1433362 w 1615684"/>
              <a:gd name="T63" fmla="*/ 1515416 h 1622322"/>
              <a:gd name="T64" fmla="*/ 1581310 w 1615684"/>
              <a:gd name="T65" fmla="*/ 1210369 h 16223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15684" h="1622322">
                <a:moveTo>
                  <a:pt x="13015" y="1366684"/>
                </a:moveTo>
                <a:cubicBezTo>
                  <a:pt x="9738" y="1215923"/>
                  <a:pt x="-6848" y="1064863"/>
                  <a:pt x="3183" y="914400"/>
                </a:cubicBezTo>
                <a:cubicBezTo>
                  <a:pt x="9955" y="812814"/>
                  <a:pt x="15038" y="1117689"/>
                  <a:pt x="22847" y="1219200"/>
                </a:cubicBezTo>
                <a:cubicBezTo>
                  <a:pt x="23998" y="1234168"/>
                  <a:pt x="31569" y="1311653"/>
                  <a:pt x="42512" y="1337187"/>
                </a:cubicBezTo>
                <a:cubicBezTo>
                  <a:pt x="47167" y="1348049"/>
                  <a:pt x="55622" y="1356852"/>
                  <a:pt x="62177" y="1366684"/>
                </a:cubicBezTo>
                <a:cubicBezTo>
                  <a:pt x="65454" y="1379794"/>
                  <a:pt x="69359" y="1392762"/>
                  <a:pt x="72009" y="1406013"/>
                </a:cubicBezTo>
                <a:cubicBezTo>
                  <a:pt x="75919" y="1425561"/>
                  <a:pt x="76113" y="1484101"/>
                  <a:pt x="81841" y="1465006"/>
                </a:cubicBezTo>
                <a:cubicBezTo>
                  <a:pt x="106775" y="1381891"/>
                  <a:pt x="131002" y="1209368"/>
                  <a:pt x="131002" y="1209368"/>
                </a:cubicBezTo>
                <a:cubicBezTo>
                  <a:pt x="137557" y="1137265"/>
                  <a:pt x="127772" y="1061743"/>
                  <a:pt x="150667" y="993058"/>
                </a:cubicBezTo>
                <a:cubicBezTo>
                  <a:pt x="158560" y="969379"/>
                  <a:pt x="169536" y="1039300"/>
                  <a:pt x="180164" y="1061884"/>
                </a:cubicBezTo>
                <a:cubicBezTo>
                  <a:pt x="195766" y="1095039"/>
                  <a:pt x="215451" y="1126292"/>
                  <a:pt x="229325" y="1160206"/>
                </a:cubicBezTo>
                <a:cubicBezTo>
                  <a:pt x="253986" y="1220489"/>
                  <a:pt x="277317" y="1300676"/>
                  <a:pt x="288318" y="1366684"/>
                </a:cubicBezTo>
                <a:cubicBezTo>
                  <a:pt x="293197" y="1395958"/>
                  <a:pt x="294873" y="1425677"/>
                  <a:pt x="298151" y="1455174"/>
                </a:cubicBezTo>
                <a:cubicBezTo>
                  <a:pt x="304706" y="1415845"/>
                  <a:pt x="307324" y="1375654"/>
                  <a:pt x="317815" y="1337187"/>
                </a:cubicBezTo>
                <a:cubicBezTo>
                  <a:pt x="327103" y="1303132"/>
                  <a:pt x="352971" y="1273915"/>
                  <a:pt x="357144" y="1238864"/>
                </a:cubicBezTo>
                <a:cubicBezTo>
                  <a:pt x="369548" y="1134671"/>
                  <a:pt x="363699" y="1029109"/>
                  <a:pt x="366977" y="924232"/>
                </a:cubicBezTo>
                <a:cubicBezTo>
                  <a:pt x="450913" y="1108893"/>
                  <a:pt x="394485" y="960010"/>
                  <a:pt x="445635" y="1209368"/>
                </a:cubicBezTo>
                <a:cubicBezTo>
                  <a:pt x="459852" y="1278675"/>
                  <a:pt x="477637" y="1347208"/>
                  <a:pt x="494796" y="1415845"/>
                </a:cubicBezTo>
                <a:cubicBezTo>
                  <a:pt x="503859" y="1452098"/>
                  <a:pt x="516187" y="1487521"/>
                  <a:pt x="524293" y="1524000"/>
                </a:cubicBezTo>
                <a:cubicBezTo>
                  <a:pt x="554421" y="1659578"/>
                  <a:pt x="518375" y="1545577"/>
                  <a:pt x="543957" y="1622322"/>
                </a:cubicBezTo>
                <a:cubicBezTo>
                  <a:pt x="550512" y="1563329"/>
                  <a:pt x="558124" y="1504443"/>
                  <a:pt x="563622" y="1445342"/>
                </a:cubicBezTo>
                <a:cubicBezTo>
                  <a:pt x="571235" y="1363498"/>
                  <a:pt x="571978" y="1280951"/>
                  <a:pt x="583286" y="1199535"/>
                </a:cubicBezTo>
                <a:cubicBezTo>
                  <a:pt x="588427" y="1162522"/>
                  <a:pt x="602951" y="1127432"/>
                  <a:pt x="612783" y="1091380"/>
                </a:cubicBezTo>
                <a:cubicBezTo>
                  <a:pt x="616060" y="940619"/>
                  <a:pt x="610685" y="789421"/>
                  <a:pt x="622615" y="639097"/>
                </a:cubicBezTo>
                <a:cubicBezTo>
                  <a:pt x="627143" y="582039"/>
                  <a:pt x="656249" y="528902"/>
                  <a:pt x="661944" y="471948"/>
                </a:cubicBezTo>
                <a:cubicBezTo>
                  <a:pt x="671340" y="377985"/>
                  <a:pt x="659482" y="362553"/>
                  <a:pt x="632447" y="294968"/>
                </a:cubicBezTo>
                <a:cubicBezTo>
                  <a:pt x="629170" y="278581"/>
                  <a:pt x="627900" y="261660"/>
                  <a:pt x="622615" y="245806"/>
                </a:cubicBezTo>
                <a:cubicBezTo>
                  <a:pt x="617980" y="231901"/>
                  <a:pt x="603537" y="221122"/>
                  <a:pt x="602951" y="206477"/>
                </a:cubicBezTo>
                <a:cubicBezTo>
                  <a:pt x="600197" y="137628"/>
                  <a:pt x="609506" y="68826"/>
                  <a:pt x="612783" y="0"/>
                </a:cubicBezTo>
                <a:cubicBezTo>
                  <a:pt x="622615" y="42606"/>
                  <a:pt x="633705" y="84942"/>
                  <a:pt x="642280" y="127819"/>
                </a:cubicBezTo>
                <a:cubicBezTo>
                  <a:pt x="650099" y="166916"/>
                  <a:pt x="653295" y="206884"/>
                  <a:pt x="661944" y="245806"/>
                </a:cubicBezTo>
                <a:cubicBezTo>
                  <a:pt x="666441" y="266041"/>
                  <a:pt x="677544" y="284474"/>
                  <a:pt x="681609" y="304800"/>
                </a:cubicBezTo>
                <a:cubicBezTo>
                  <a:pt x="684886" y="321187"/>
                  <a:pt x="687044" y="337838"/>
                  <a:pt x="691441" y="353961"/>
                </a:cubicBezTo>
                <a:cubicBezTo>
                  <a:pt x="696895" y="373959"/>
                  <a:pt x="704551" y="393290"/>
                  <a:pt x="711106" y="412955"/>
                </a:cubicBezTo>
                <a:cubicBezTo>
                  <a:pt x="714383" y="422787"/>
                  <a:pt x="718906" y="432288"/>
                  <a:pt x="720938" y="442451"/>
                </a:cubicBezTo>
                <a:cubicBezTo>
                  <a:pt x="724215" y="458838"/>
                  <a:pt x="727781" y="475171"/>
                  <a:pt x="730770" y="491613"/>
                </a:cubicBezTo>
                <a:cubicBezTo>
                  <a:pt x="734336" y="511227"/>
                  <a:pt x="736277" y="531145"/>
                  <a:pt x="740602" y="550606"/>
                </a:cubicBezTo>
                <a:cubicBezTo>
                  <a:pt x="748513" y="586206"/>
                  <a:pt x="755073" y="581866"/>
                  <a:pt x="770099" y="619432"/>
                </a:cubicBezTo>
                <a:cubicBezTo>
                  <a:pt x="786059" y="659333"/>
                  <a:pt x="789938" y="679121"/>
                  <a:pt x="799596" y="717755"/>
                </a:cubicBezTo>
                <a:cubicBezTo>
                  <a:pt x="802873" y="747252"/>
                  <a:pt x="804270" y="777018"/>
                  <a:pt x="809428" y="806245"/>
                </a:cubicBezTo>
                <a:cubicBezTo>
                  <a:pt x="814125" y="832860"/>
                  <a:pt x="829093" y="884903"/>
                  <a:pt x="829093" y="884903"/>
                </a:cubicBezTo>
                <a:cubicBezTo>
                  <a:pt x="832370" y="927509"/>
                  <a:pt x="833932" y="970282"/>
                  <a:pt x="838925" y="1012722"/>
                </a:cubicBezTo>
                <a:cubicBezTo>
                  <a:pt x="840504" y="1026143"/>
                  <a:pt x="846846" y="1038674"/>
                  <a:pt x="848757" y="1052051"/>
                </a:cubicBezTo>
                <a:cubicBezTo>
                  <a:pt x="868070" y="1187248"/>
                  <a:pt x="842216" y="1109444"/>
                  <a:pt x="878254" y="1199535"/>
                </a:cubicBezTo>
                <a:cubicBezTo>
                  <a:pt x="881531" y="1248696"/>
                  <a:pt x="882928" y="1298019"/>
                  <a:pt x="888086" y="1347019"/>
                </a:cubicBezTo>
                <a:cubicBezTo>
                  <a:pt x="889501" y="1360458"/>
                  <a:pt x="894879" y="1373181"/>
                  <a:pt x="897918" y="1386348"/>
                </a:cubicBezTo>
                <a:cubicBezTo>
                  <a:pt x="904712" y="1415790"/>
                  <a:pt x="911028" y="1445341"/>
                  <a:pt x="917583" y="1474838"/>
                </a:cubicBezTo>
                <a:cubicBezTo>
                  <a:pt x="924138" y="1448619"/>
                  <a:pt x="928700" y="1421819"/>
                  <a:pt x="937247" y="1396180"/>
                </a:cubicBezTo>
                <a:cubicBezTo>
                  <a:pt x="951354" y="1353864"/>
                  <a:pt x="944566" y="1376739"/>
                  <a:pt x="956912" y="1327355"/>
                </a:cubicBezTo>
                <a:cubicBezTo>
                  <a:pt x="960189" y="1281471"/>
                  <a:pt x="959181" y="1235078"/>
                  <a:pt x="966744" y="1189703"/>
                </a:cubicBezTo>
                <a:cubicBezTo>
                  <a:pt x="969154" y="1175245"/>
                  <a:pt x="982552" y="1164515"/>
                  <a:pt x="986409" y="1150374"/>
                </a:cubicBezTo>
                <a:cubicBezTo>
                  <a:pt x="992507" y="1128016"/>
                  <a:pt x="992964" y="1104490"/>
                  <a:pt x="996241" y="1081548"/>
                </a:cubicBezTo>
                <a:cubicBezTo>
                  <a:pt x="1044344" y="1145685"/>
                  <a:pt x="1012721" y="1094885"/>
                  <a:pt x="1035570" y="1150374"/>
                </a:cubicBezTo>
                <a:cubicBezTo>
                  <a:pt x="1054577" y="1196534"/>
                  <a:pt x="1094564" y="1288026"/>
                  <a:pt x="1094564" y="1288026"/>
                </a:cubicBezTo>
                <a:cubicBezTo>
                  <a:pt x="1101119" y="1320800"/>
                  <a:pt x="1106573" y="1353813"/>
                  <a:pt x="1114228" y="1386348"/>
                </a:cubicBezTo>
                <a:cubicBezTo>
                  <a:pt x="1119693" y="1409574"/>
                  <a:pt x="1129214" y="1431777"/>
                  <a:pt x="1133893" y="1455174"/>
                </a:cubicBezTo>
                <a:cubicBezTo>
                  <a:pt x="1139075" y="1481084"/>
                  <a:pt x="1140448" y="1507613"/>
                  <a:pt x="1143725" y="1533832"/>
                </a:cubicBezTo>
                <a:cubicBezTo>
                  <a:pt x="1147002" y="1409290"/>
                  <a:pt x="1147487" y="1284643"/>
                  <a:pt x="1153557" y="1160206"/>
                </a:cubicBezTo>
                <a:cubicBezTo>
                  <a:pt x="1154062" y="1149854"/>
                  <a:pt x="1156564" y="1122909"/>
                  <a:pt x="1163389" y="1130709"/>
                </a:cubicBezTo>
                <a:cubicBezTo>
                  <a:pt x="1190431" y="1161614"/>
                  <a:pt x="1202718" y="1202812"/>
                  <a:pt x="1222383" y="1238864"/>
                </a:cubicBezTo>
                <a:cubicBezTo>
                  <a:pt x="1242048" y="1330632"/>
                  <a:pt x="1260705" y="1422622"/>
                  <a:pt x="1281377" y="1514168"/>
                </a:cubicBezTo>
                <a:cubicBezTo>
                  <a:pt x="1283660" y="1524277"/>
                  <a:pt x="1288695" y="1533610"/>
                  <a:pt x="1291209" y="1543664"/>
                </a:cubicBezTo>
                <a:cubicBezTo>
                  <a:pt x="1295262" y="1559877"/>
                  <a:pt x="1297764" y="1576439"/>
                  <a:pt x="1301041" y="1592826"/>
                </a:cubicBezTo>
                <a:cubicBezTo>
                  <a:pt x="1343647" y="1566607"/>
                  <a:pt x="1403410" y="1557238"/>
                  <a:pt x="1428860" y="1514168"/>
                </a:cubicBezTo>
                <a:cubicBezTo>
                  <a:pt x="1492677" y="1406169"/>
                  <a:pt x="1502041" y="1273126"/>
                  <a:pt x="1556680" y="1160206"/>
                </a:cubicBezTo>
                <a:cubicBezTo>
                  <a:pt x="1564367" y="1144319"/>
                  <a:pt x="1567893" y="1193873"/>
                  <a:pt x="1576344" y="1209368"/>
                </a:cubicBezTo>
                <a:cubicBezTo>
                  <a:pt x="1617491" y="1284805"/>
                  <a:pt x="1615673" y="1242825"/>
                  <a:pt x="1615673" y="1278193"/>
                </a:cubicBezTo>
              </a:path>
            </a:pathLst>
          </a:custGeom>
          <a:solidFill>
            <a:srgbClr val="00B0F0"/>
          </a:solidFill>
          <a:ln w="9525" cap="flat" cmpd="sng" algn="ctr">
            <a:solidFill>
              <a:schemeClr val="tx1"/>
            </a:solidFill>
            <a:prstDash val="solid"/>
            <a:round/>
            <a:headEnd type="none" w="med" len="med"/>
            <a:tailEnd type="none" w="med" len="med"/>
          </a:ln>
        </p:spPr>
        <p:txBody>
          <a:bodyPr/>
          <a:lstStyle/>
          <a:p>
            <a:endParaRPr lang="en-US"/>
          </a:p>
        </p:txBody>
      </p:sp>
      <p:sp>
        <p:nvSpPr>
          <p:cNvPr id="44038" name="Freeform: Shape 11">
            <a:extLst>
              <a:ext uri="{FF2B5EF4-FFF2-40B4-BE49-F238E27FC236}">
                <a16:creationId xmlns:a16="http://schemas.microsoft.com/office/drawing/2014/main" id="{01C16D0C-0E9D-4633-B41A-D5337AE3EC3B}"/>
              </a:ext>
            </a:extLst>
          </p:cNvPr>
          <p:cNvSpPr>
            <a:spLocks/>
          </p:cNvSpPr>
          <p:nvPr/>
        </p:nvSpPr>
        <p:spPr bwMode="auto">
          <a:xfrm>
            <a:off x="8243888" y="1066800"/>
            <a:ext cx="2330450" cy="1625600"/>
          </a:xfrm>
          <a:custGeom>
            <a:avLst/>
            <a:gdLst>
              <a:gd name="T0" fmla="*/ 0 w 1297858"/>
              <a:gd name="T1" fmla="*/ 2147483646 h 740442"/>
              <a:gd name="T2" fmla="*/ 703388332 w 1297858"/>
              <a:gd name="T3" fmla="*/ 2147483646 h 740442"/>
              <a:gd name="T4" fmla="*/ 1023114266 w 1297858"/>
              <a:gd name="T5" fmla="*/ 2147483646 h 740442"/>
              <a:gd name="T6" fmla="*/ 1278892465 w 1297858"/>
              <a:gd name="T7" fmla="*/ 2147483646 h 740442"/>
              <a:gd name="T8" fmla="*/ 1534672627 w 1297858"/>
              <a:gd name="T9" fmla="*/ 2147483646 h 740442"/>
              <a:gd name="T10" fmla="*/ 1982286362 w 1297858"/>
              <a:gd name="T11" fmla="*/ 2147483646 h 740442"/>
              <a:gd name="T12" fmla="*/ 2147483646 w 1297858"/>
              <a:gd name="T13" fmla="*/ 2147483646 h 740442"/>
              <a:gd name="T14" fmla="*/ 2147483646 w 1297858"/>
              <a:gd name="T15" fmla="*/ 2147483646 h 740442"/>
              <a:gd name="T16" fmla="*/ 2147483646 w 1297858"/>
              <a:gd name="T17" fmla="*/ 2147483646 h 740442"/>
              <a:gd name="T18" fmla="*/ 2147483646 w 1297858"/>
              <a:gd name="T19" fmla="*/ 2147483646 h 740442"/>
              <a:gd name="T20" fmla="*/ 2147483646 w 1297858"/>
              <a:gd name="T21" fmla="*/ 2147483646 h 740442"/>
              <a:gd name="T22" fmla="*/ 2147483646 w 1297858"/>
              <a:gd name="T23" fmla="*/ 2147483646 h 740442"/>
              <a:gd name="T24" fmla="*/ 2147483646 w 1297858"/>
              <a:gd name="T25" fmla="*/ 2147483646 h 740442"/>
              <a:gd name="T26" fmla="*/ 2147483646 w 1297858"/>
              <a:gd name="T27" fmla="*/ 340455494 h 740442"/>
              <a:gd name="T28" fmla="*/ 2147483646 w 1297858"/>
              <a:gd name="T29" fmla="*/ 2147483646 h 740442"/>
              <a:gd name="T30" fmla="*/ 2147483646 w 1297858"/>
              <a:gd name="T31" fmla="*/ 2147483646 h 740442"/>
              <a:gd name="T32" fmla="*/ 2147483646 w 1297858"/>
              <a:gd name="T33" fmla="*/ 2147483646 h 740442"/>
              <a:gd name="T34" fmla="*/ 2147483646 w 1297858"/>
              <a:gd name="T35" fmla="*/ 2147483646 h 740442"/>
              <a:gd name="T36" fmla="*/ 2147483646 w 1297858"/>
              <a:gd name="T37" fmla="*/ 2147483646 h 740442"/>
              <a:gd name="T38" fmla="*/ 2147483646 w 1297858"/>
              <a:gd name="T39" fmla="*/ 2147483646 h 740442"/>
              <a:gd name="T40" fmla="*/ 2147483646 w 1297858"/>
              <a:gd name="T41" fmla="*/ 2147483646 h 740442"/>
              <a:gd name="T42" fmla="*/ 2147483646 w 1297858"/>
              <a:gd name="T43" fmla="*/ 2147483646 h 740442"/>
              <a:gd name="T44" fmla="*/ 2147483646 w 1297858"/>
              <a:gd name="T45" fmla="*/ 2147483646 h 740442"/>
              <a:gd name="T46" fmla="*/ 2147483646 w 1297858"/>
              <a:gd name="T47" fmla="*/ 2147483646 h 740442"/>
              <a:gd name="T48" fmla="*/ 2147483646 w 1297858"/>
              <a:gd name="T49" fmla="*/ 2147483646 h 740442"/>
              <a:gd name="T50" fmla="*/ 2147483646 w 1297858"/>
              <a:gd name="T51" fmla="*/ 2147483646 h 7404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97858" h="740442">
                <a:moveTo>
                  <a:pt x="0" y="582671"/>
                </a:moveTo>
                <a:cubicBezTo>
                  <a:pt x="175822" y="783612"/>
                  <a:pt x="-24765" y="602376"/>
                  <a:pt x="108154" y="572838"/>
                </a:cubicBezTo>
                <a:cubicBezTo>
                  <a:pt x="135676" y="566722"/>
                  <a:pt x="139463" y="619843"/>
                  <a:pt x="157316" y="641664"/>
                </a:cubicBezTo>
                <a:cubicBezTo>
                  <a:pt x="169056" y="656013"/>
                  <a:pt x="183535" y="667883"/>
                  <a:pt x="196645" y="680993"/>
                </a:cubicBezTo>
                <a:cubicBezTo>
                  <a:pt x="209755" y="677716"/>
                  <a:pt x="227076" y="681331"/>
                  <a:pt x="235974" y="671161"/>
                </a:cubicBezTo>
                <a:cubicBezTo>
                  <a:pt x="294538" y="604231"/>
                  <a:pt x="230658" y="576225"/>
                  <a:pt x="304800" y="631832"/>
                </a:cubicBezTo>
                <a:cubicBezTo>
                  <a:pt x="314632" y="615445"/>
                  <a:pt x="315378" y="579968"/>
                  <a:pt x="334296" y="582671"/>
                </a:cubicBezTo>
                <a:cubicBezTo>
                  <a:pt x="398841" y="591892"/>
                  <a:pt x="357614" y="689694"/>
                  <a:pt x="383458" y="612167"/>
                </a:cubicBezTo>
                <a:cubicBezTo>
                  <a:pt x="406400" y="615445"/>
                  <a:pt x="430767" y="613393"/>
                  <a:pt x="452284" y="622000"/>
                </a:cubicBezTo>
                <a:cubicBezTo>
                  <a:pt x="518787" y="648601"/>
                  <a:pt x="437465" y="686948"/>
                  <a:pt x="530942" y="612167"/>
                </a:cubicBezTo>
                <a:cubicBezTo>
                  <a:pt x="537618" y="585463"/>
                  <a:pt x="547040" y="550425"/>
                  <a:pt x="550606" y="523677"/>
                </a:cubicBezTo>
                <a:cubicBezTo>
                  <a:pt x="561513" y="441878"/>
                  <a:pt x="570271" y="359806"/>
                  <a:pt x="580103" y="277871"/>
                </a:cubicBezTo>
                <a:cubicBezTo>
                  <a:pt x="583380" y="199213"/>
                  <a:pt x="584326" y="120423"/>
                  <a:pt x="589935" y="41896"/>
                </a:cubicBezTo>
                <a:cubicBezTo>
                  <a:pt x="590898" y="28417"/>
                  <a:pt x="595494" y="-10253"/>
                  <a:pt x="599767" y="2567"/>
                </a:cubicBezTo>
                <a:cubicBezTo>
                  <a:pt x="616639" y="53182"/>
                  <a:pt x="619432" y="107445"/>
                  <a:pt x="629264" y="159884"/>
                </a:cubicBezTo>
                <a:cubicBezTo>
                  <a:pt x="635819" y="231987"/>
                  <a:pt x="640934" y="304235"/>
                  <a:pt x="648929" y="376193"/>
                </a:cubicBezTo>
                <a:cubicBezTo>
                  <a:pt x="650775" y="392803"/>
                  <a:pt x="656398" y="408811"/>
                  <a:pt x="658761" y="425355"/>
                </a:cubicBezTo>
                <a:cubicBezTo>
                  <a:pt x="687848" y="628967"/>
                  <a:pt x="660988" y="521645"/>
                  <a:pt x="698090" y="651496"/>
                </a:cubicBezTo>
                <a:cubicBezTo>
                  <a:pt x="707922" y="628554"/>
                  <a:pt x="713742" y="603439"/>
                  <a:pt x="727587" y="582671"/>
                </a:cubicBezTo>
                <a:cubicBezTo>
                  <a:pt x="734142" y="572839"/>
                  <a:pt x="747020" y="556813"/>
                  <a:pt x="757084" y="563006"/>
                </a:cubicBezTo>
                <a:cubicBezTo>
                  <a:pt x="796558" y="587298"/>
                  <a:pt x="855406" y="661329"/>
                  <a:pt x="855406" y="661329"/>
                </a:cubicBezTo>
                <a:cubicBezTo>
                  <a:pt x="888180" y="658051"/>
                  <a:pt x="923372" y="638714"/>
                  <a:pt x="953729" y="651496"/>
                </a:cubicBezTo>
                <a:cubicBezTo>
                  <a:pt x="992175" y="667684"/>
                  <a:pt x="1001139" y="732738"/>
                  <a:pt x="1042219" y="739987"/>
                </a:cubicBezTo>
                <a:cubicBezTo>
                  <a:pt x="1074495" y="745683"/>
                  <a:pt x="1091912" y="696328"/>
                  <a:pt x="1120877" y="680993"/>
                </a:cubicBezTo>
                <a:cubicBezTo>
                  <a:pt x="1148356" y="666445"/>
                  <a:pt x="1179870" y="661328"/>
                  <a:pt x="1209367" y="651496"/>
                </a:cubicBezTo>
                <a:cubicBezTo>
                  <a:pt x="1292522" y="672285"/>
                  <a:pt x="1268914" y="652051"/>
                  <a:pt x="1297858" y="680993"/>
                </a:cubicBezTo>
              </a:path>
            </a:pathLst>
          </a:custGeom>
          <a:solidFill>
            <a:srgbClr val="00B050"/>
          </a:solidFill>
          <a:ln w="9525" cap="flat" cmpd="sng" algn="ctr">
            <a:solidFill>
              <a:schemeClr val="bg1"/>
            </a:solidFill>
            <a:prstDash val="solid"/>
            <a:round/>
            <a:headEnd type="none" w="med" len="med"/>
            <a:tailEnd type="none" w="med" len="med"/>
          </a:ln>
        </p:spPr>
        <p:txBody>
          <a:bodyPr/>
          <a:lstStyle/>
          <a:p>
            <a:endParaRPr lang="en-US"/>
          </a:p>
        </p:txBody>
      </p:sp>
      <p:sp>
        <p:nvSpPr>
          <p:cNvPr id="44039" name="TextBox 12">
            <a:extLst>
              <a:ext uri="{FF2B5EF4-FFF2-40B4-BE49-F238E27FC236}">
                <a16:creationId xmlns:a16="http://schemas.microsoft.com/office/drawing/2014/main" id="{71E8FBA0-DE99-4E03-B157-B0DBB13FCA27}"/>
              </a:ext>
            </a:extLst>
          </p:cNvPr>
          <p:cNvSpPr txBox="1">
            <a:spLocks noChangeArrowheads="1"/>
          </p:cNvSpPr>
          <p:nvPr/>
        </p:nvSpPr>
        <p:spPr bwMode="auto">
          <a:xfrm>
            <a:off x="2057400" y="2824163"/>
            <a:ext cx="75390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chemeClr val="bg1"/>
                </a:solidFill>
              </a:rPr>
              <a:t>Healthy                 </a:t>
            </a:r>
            <a:r>
              <a:rPr lang="en-US" altLang="en-US" sz="2400">
                <a:solidFill>
                  <a:srgbClr val="CC3300"/>
                </a:solidFill>
              </a:rPr>
              <a:t>Biotype 1</a:t>
            </a:r>
            <a:r>
              <a:rPr lang="en-US" altLang="en-US" sz="2400">
                <a:solidFill>
                  <a:schemeClr val="bg1"/>
                </a:solidFill>
              </a:rPr>
              <a:t>         </a:t>
            </a:r>
            <a:r>
              <a:rPr lang="en-US" altLang="en-US" sz="2400">
                <a:solidFill>
                  <a:srgbClr val="00B0F0"/>
                </a:solidFill>
              </a:rPr>
              <a:t>Biotype 2</a:t>
            </a:r>
            <a:r>
              <a:rPr lang="en-US" altLang="en-US" sz="2400">
                <a:solidFill>
                  <a:schemeClr val="bg1"/>
                </a:solidFill>
              </a:rPr>
              <a:t>          </a:t>
            </a:r>
            <a:r>
              <a:rPr lang="en-US" altLang="en-US" sz="2400">
                <a:solidFill>
                  <a:srgbClr val="CCFF33"/>
                </a:solidFill>
              </a:rPr>
              <a:t>Biotype 3</a:t>
            </a:r>
          </a:p>
          <a:p>
            <a:pPr>
              <a:spcBef>
                <a:spcPct val="0"/>
              </a:spcBef>
              <a:buFontTx/>
              <a:buNone/>
            </a:pPr>
            <a:r>
              <a:rPr lang="en-US" altLang="en-US" sz="2400">
                <a:solidFill>
                  <a:srgbClr val="CCFF33"/>
                </a:solidFill>
              </a:rPr>
              <a:t>                        </a:t>
            </a:r>
          </a:p>
        </p:txBody>
      </p:sp>
      <p:sp>
        <p:nvSpPr>
          <p:cNvPr id="44040" name="TextBox 14">
            <a:extLst>
              <a:ext uri="{FF2B5EF4-FFF2-40B4-BE49-F238E27FC236}">
                <a16:creationId xmlns:a16="http://schemas.microsoft.com/office/drawing/2014/main" id="{C2B81BFC-7987-4824-82F1-2DAD90E4AB8F}"/>
              </a:ext>
            </a:extLst>
          </p:cNvPr>
          <p:cNvSpPr txBox="1">
            <a:spLocks noChangeArrowheads="1"/>
          </p:cNvSpPr>
          <p:nvPr/>
        </p:nvSpPr>
        <p:spPr bwMode="auto">
          <a:xfrm>
            <a:off x="2030414" y="3486151"/>
            <a:ext cx="3952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chemeClr val="bg1"/>
                </a:solidFill>
              </a:rPr>
              <a:t>Healthy                 </a:t>
            </a:r>
            <a:r>
              <a:rPr lang="en-US" altLang="en-US" sz="2400">
                <a:solidFill>
                  <a:srgbClr val="CC3300"/>
                </a:solidFill>
              </a:rPr>
              <a:t>Decreased </a:t>
            </a:r>
          </a:p>
          <a:p>
            <a:pPr>
              <a:spcBef>
                <a:spcPct val="0"/>
              </a:spcBef>
              <a:buFontTx/>
              <a:buNone/>
            </a:pPr>
            <a:r>
              <a:rPr lang="en-US" altLang="en-US" sz="2400">
                <a:solidFill>
                  <a:srgbClr val="CC3300"/>
                </a:solidFill>
              </a:rPr>
              <a:t>		neural response</a:t>
            </a:r>
            <a:endParaRPr lang="en-US" altLang="en-US" sz="2400">
              <a:solidFill>
                <a:srgbClr val="CCFF33"/>
              </a:solidFill>
            </a:endParaRPr>
          </a:p>
        </p:txBody>
      </p:sp>
      <p:sp>
        <p:nvSpPr>
          <p:cNvPr id="44041" name="TextBox 15">
            <a:extLst>
              <a:ext uri="{FF2B5EF4-FFF2-40B4-BE49-F238E27FC236}">
                <a16:creationId xmlns:a16="http://schemas.microsoft.com/office/drawing/2014/main" id="{BDF2F692-F303-45FF-8010-79BB1875B7EA}"/>
              </a:ext>
            </a:extLst>
          </p:cNvPr>
          <p:cNvSpPr txBox="1">
            <a:spLocks noChangeArrowheads="1"/>
          </p:cNvSpPr>
          <p:nvPr/>
        </p:nvSpPr>
        <p:spPr bwMode="auto">
          <a:xfrm>
            <a:off x="5983288" y="3573463"/>
            <a:ext cx="1949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rgbClr val="00B0F0"/>
                </a:solidFill>
              </a:rPr>
              <a:t>Increased</a:t>
            </a:r>
          </a:p>
          <a:p>
            <a:pPr>
              <a:spcBef>
                <a:spcPct val="0"/>
              </a:spcBef>
              <a:buFontTx/>
              <a:buNone/>
            </a:pPr>
            <a:r>
              <a:rPr lang="en-US" altLang="en-US" sz="2400">
                <a:solidFill>
                  <a:srgbClr val="00B0F0"/>
                </a:solidFill>
              </a:rPr>
              <a:t>Background </a:t>
            </a:r>
          </a:p>
          <a:p>
            <a:pPr>
              <a:spcBef>
                <a:spcPct val="0"/>
              </a:spcBef>
              <a:buFontTx/>
              <a:buNone/>
            </a:pPr>
            <a:r>
              <a:rPr lang="en-US" altLang="en-US" sz="2400">
                <a:solidFill>
                  <a:srgbClr val="00B0F0"/>
                </a:solidFill>
              </a:rPr>
              <a:t>neural activity</a:t>
            </a:r>
          </a:p>
        </p:txBody>
      </p:sp>
      <p:sp>
        <p:nvSpPr>
          <p:cNvPr id="44042" name="TextBox 16">
            <a:extLst>
              <a:ext uri="{FF2B5EF4-FFF2-40B4-BE49-F238E27FC236}">
                <a16:creationId xmlns:a16="http://schemas.microsoft.com/office/drawing/2014/main" id="{A48EB218-F303-4C5A-AD5D-37A8E1B89194}"/>
              </a:ext>
            </a:extLst>
          </p:cNvPr>
          <p:cNvSpPr txBox="1">
            <a:spLocks noChangeArrowheads="1"/>
          </p:cNvSpPr>
          <p:nvPr/>
        </p:nvSpPr>
        <p:spPr bwMode="auto">
          <a:xfrm>
            <a:off x="7974013" y="3459164"/>
            <a:ext cx="24812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rgbClr val="92D050"/>
                </a:solidFill>
              </a:rPr>
              <a:t>Relatively</a:t>
            </a:r>
          </a:p>
          <a:p>
            <a:pPr>
              <a:spcBef>
                <a:spcPct val="0"/>
              </a:spcBef>
              <a:buFontTx/>
              <a:buNone/>
            </a:pPr>
            <a:r>
              <a:rPr lang="en-US" altLang="en-US" sz="2400">
                <a:solidFill>
                  <a:srgbClr val="92D050"/>
                </a:solidFill>
              </a:rPr>
              <a:t> normal</a:t>
            </a:r>
          </a:p>
          <a:p>
            <a:pPr>
              <a:spcBef>
                <a:spcPct val="0"/>
              </a:spcBef>
              <a:buFontTx/>
              <a:buNone/>
            </a:pPr>
            <a:r>
              <a:rPr lang="en-US" altLang="en-US" sz="2400">
                <a:solidFill>
                  <a:srgbClr val="92D050"/>
                </a:solidFill>
              </a:rPr>
              <a:t>? Altered  </a:t>
            </a:r>
          </a:p>
          <a:p>
            <a:pPr>
              <a:spcBef>
                <a:spcPct val="0"/>
              </a:spcBef>
              <a:buFontTx/>
              <a:buNone/>
            </a:pPr>
            <a:r>
              <a:rPr lang="en-US" altLang="en-US" sz="2400">
                <a:solidFill>
                  <a:srgbClr val="92D050"/>
                </a:solidFill>
              </a:rPr>
              <a:t>endocannabinoids </a:t>
            </a:r>
          </a:p>
        </p:txBody>
      </p:sp>
      <p:sp>
        <p:nvSpPr>
          <p:cNvPr id="70667" name="TextBox 2">
            <a:extLst>
              <a:ext uri="{FF2B5EF4-FFF2-40B4-BE49-F238E27FC236}">
                <a16:creationId xmlns:a16="http://schemas.microsoft.com/office/drawing/2014/main" id="{C8420038-751D-43F7-8D20-1D97788CA790}"/>
              </a:ext>
            </a:extLst>
          </p:cNvPr>
          <p:cNvSpPr txBox="1">
            <a:spLocks noChangeArrowheads="1"/>
          </p:cNvSpPr>
          <p:nvPr/>
        </p:nvSpPr>
        <p:spPr bwMode="auto">
          <a:xfrm>
            <a:off x="1676401" y="5410201"/>
            <a:ext cx="17891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rgbClr val="FFFF00"/>
                </a:solidFill>
              </a:rPr>
              <a:t>Potential </a:t>
            </a:r>
          </a:p>
          <a:p>
            <a:pPr>
              <a:spcBef>
                <a:spcPct val="0"/>
              </a:spcBef>
              <a:buFontTx/>
              <a:buNone/>
            </a:pPr>
            <a:r>
              <a:rPr lang="en-US" altLang="en-US" sz="2400">
                <a:solidFill>
                  <a:srgbClr val="FFFF00"/>
                </a:solidFill>
              </a:rPr>
              <a:t>interventions</a:t>
            </a:r>
          </a:p>
        </p:txBody>
      </p:sp>
      <p:sp>
        <p:nvSpPr>
          <p:cNvPr id="70668" name="TextBox 5">
            <a:extLst>
              <a:ext uri="{FF2B5EF4-FFF2-40B4-BE49-F238E27FC236}">
                <a16:creationId xmlns:a16="http://schemas.microsoft.com/office/drawing/2014/main" id="{9E6BF0A4-BE5D-46AC-B39D-6DA8A80E1E2C}"/>
              </a:ext>
            </a:extLst>
          </p:cNvPr>
          <p:cNvSpPr txBox="1">
            <a:spLocks noChangeArrowheads="1"/>
          </p:cNvSpPr>
          <p:nvPr/>
        </p:nvSpPr>
        <p:spPr bwMode="auto">
          <a:xfrm>
            <a:off x="3565525" y="4449764"/>
            <a:ext cx="19494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rgbClr val="CC3300"/>
                </a:solidFill>
              </a:rPr>
              <a:t>? Clozapine</a:t>
            </a:r>
          </a:p>
          <a:p>
            <a:pPr>
              <a:spcBef>
                <a:spcPct val="0"/>
              </a:spcBef>
              <a:buFontTx/>
              <a:buNone/>
            </a:pPr>
            <a:r>
              <a:rPr lang="en-US" altLang="en-US" sz="2400">
                <a:solidFill>
                  <a:srgbClr val="CC3300"/>
                </a:solidFill>
              </a:rPr>
              <a:t>Cognitive </a:t>
            </a:r>
          </a:p>
          <a:p>
            <a:pPr>
              <a:spcBef>
                <a:spcPct val="0"/>
              </a:spcBef>
              <a:buFontTx/>
              <a:buNone/>
            </a:pPr>
            <a:r>
              <a:rPr lang="en-US" altLang="en-US" sz="2400">
                <a:solidFill>
                  <a:srgbClr val="CC3300"/>
                </a:solidFill>
              </a:rPr>
              <a:t>remediation</a:t>
            </a:r>
          </a:p>
          <a:p>
            <a:pPr>
              <a:spcBef>
                <a:spcPct val="0"/>
              </a:spcBef>
              <a:buFontTx/>
              <a:buNone/>
            </a:pPr>
            <a:r>
              <a:rPr lang="en-US" altLang="en-US" sz="2400">
                <a:solidFill>
                  <a:srgbClr val="CC3300"/>
                </a:solidFill>
              </a:rPr>
              <a:t>HF rTMS</a:t>
            </a:r>
          </a:p>
          <a:p>
            <a:pPr>
              <a:spcBef>
                <a:spcPct val="0"/>
              </a:spcBef>
              <a:buFontTx/>
              <a:buNone/>
            </a:pPr>
            <a:r>
              <a:rPr lang="en-US" altLang="en-US" sz="2400">
                <a:solidFill>
                  <a:srgbClr val="CC3300"/>
                </a:solidFill>
              </a:rPr>
              <a:t>Anodal TDCS</a:t>
            </a:r>
          </a:p>
          <a:p>
            <a:pPr>
              <a:spcBef>
                <a:spcPct val="0"/>
              </a:spcBef>
              <a:buFontTx/>
              <a:buNone/>
            </a:pPr>
            <a:r>
              <a:rPr lang="en-US" altLang="en-US" sz="2400">
                <a:solidFill>
                  <a:srgbClr val="CC3300"/>
                </a:solidFill>
              </a:rPr>
              <a:t>iTBS</a:t>
            </a:r>
          </a:p>
        </p:txBody>
      </p:sp>
      <p:sp>
        <p:nvSpPr>
          <p:cNvPr id="70669" name="TextBox 13">
            <a:extLst>
              <a:ext uri="{FF2B5EF4-FFF2-40B4-BE49-F238E27FC236}">
                <a16:creationId xmlns:a16="http://schemas.microsoft.com/office/drawing/2014/main" id="{DAE1718C-A3F2-4C13-B168-DFCB3C636EBC}"/>
              </a:ext>
            </a:extLst>
          </p:cNvPr>
          <p:cNvSpPr txBox="1">
            <a:spLocks noChangeArrowheads="1"/>
          </p:cNvSpPr>
          <p:nvPr/>
        </p:nvSpPr>
        <p:spPr bwMode="auto">
          <a:xfrm>
            <a:off x="5780088" y="5111750"/>
            <a:ext cx="21526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rgbClr val="00B0F0"/>
                </a:solidFill>
              </a:rPr>
              <a:t>? Valproate</a:t>
            </a:r>
          </a:p>
          <a:p>
            <a:pPr>
              <a:spcBef>
                <a:spcPct val="0"/>
              </a:spcBef>
              <a:buFontTx/>
              <a:buNone/>
            </a:pPr>
            <a:r>
              <a:rPr lang="en-US" altLang="en-US" sz="2400">
                <a:solidFill>
                  <a:srgbClr val="00B0F0"/>
                </a:solidFill>
              </a:rPr>
              <a:t>LF rTMS</a:t>
            </a:r>
          </a:p>
          <a:p>
            <a:pPr>
              <a:spcBef>
                <a:spcPct val="0"/>
              </a:spcBef>
              <a:buFontTx/>
              <a:buNone/>
            </a:pPr>
            <a:r>
              <a:rPr lang="en-US" altLang="en-US" sz="2400">
                <a:solidFill>
                  <a:srgbClr val="00B0F0"/>
                </a:solidFill>
              </a:rPr>
              <a:t>Cathodal TDCS</a:t>
            </a:r>
          </a:p>
          <a:p>
            <a:pPr>
              <a:spcBef>
                <a:spcPct val="0"/>
              </a:spcBef>
              <a:buFontTx/>
              <a:buNone/>
            </a:pPr>
            <a:r>
              <a:rPr lang="en-US" altLang="en-US" sz="2400">
                <a:solidFill>
                  <a:srgbClr val="00B0F0"/>
                </a:solidFill>
              </a:rPr>
              <a:t>cTBS</a:t>
            </a:r>
          </a:p>
        </p:txBody>
      </p:sp>
      <p:sp>
        <p:nvSpPr>
          <p:cNvPr id="70670" name="TextBox 6">
            <a:extLst>
              <a:ext uri="{FF2B5EF4-FFF2-40B4-BE49-F238E27FC236}">
                <a16:creationId xmlns:a16="http://schemas.microsoft.com/office/drawing/2014/main" id="{7B396813-F692-44D9-AA7F-68A4CE28D85D}"/>
              </a:ext>
            </a:extLst>
          </p:cNvPr>
          <p:cNvSpPr txBox="1">
            <a:spLocks noChangeArrowheads="1"/>
          </p:cNvSpPr>
          <p:nvPr/>
        </p:nvSpPr>
        <p:spPr bwMode="auto">
          <a:xfrm>
            <a:off x="8243889" y="5410201"/>
            <a:ext cx="1031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rgbClr val="CCFF33"/>
                </a:solidFill>
              </a:rPr>
              <a:t>? CBD</a:t>
            </a:r>
          </a:p>
          <a:p>
            <a:pPr>
              <a:spcBef>
                <a:spcPct val="0"/>
              </a:spcBef>
              <a:buFontTx/>
              <a:buNone/>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0668"/>
                                        </p:tgtEl>
                                        <p:attrNameLst>
                                          <p:attrName>style.visibility</p:attrName>
                                        </p:attrNameLst>
                                      </p:cBhvr>
                                      <p:to>
                                        <p:strVal val="visible"/>
                                      </p:to>
                                    </p:set>
                                    <p:animEffect transition="in" filter="fade">
                                      <p:cBhvr>
                                        <p:cTn id="11" dur="500"/>
                                        <p:tgtEl>
                                          <p:spTgt spid="7066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066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0670"/>
                                        </p:tgtEl>
                                        <p:attrNameLst>
                                          <p:attrName>style.visibility</p:attrName>
                                        </p:attrNameLst>
                                      </p:cBhvr>
                                      <p:to>
                                        <p:strVal val="visible"/>
                                      </p:to>
                                    </p:set>
                                    <p:animEffect transition="in" filter="fade">
                                      <p:cBhvr>
                                        <p:cTn id="20" dur="500"/>
                                        <p:tgtEl>
                                          <p:spTgt spid="70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7" grpId="0"/>
      <p:bldP spid="70668" grpId="0"/>
      <p:bldP spid="70669" grpId="0"/>
      <p:bldP spid="706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2CDC05-C686-4750-9ADA-EE6A11DC80C3}"/>
              </a:ext>
            </a:extLst>
          </p:cNvPr>
          <p:cNvSpPr txBox="1"/>
          <p:nvPr/>
        </p:nvSpPr>
        <p:spPr>
          <a:xfrm>
            <a:off x="100042" y="334967"/>
            <a:ext cx="6861815" cy="3970318"/>
          </a:xfrm>
          <a:prstGeom prst="rect">
            <a:avLst/>
          </a:prstGeom>
          <a:noFill/>
        </p:spPr>
        <p:txBody>
          <a:bodyPr wrap="none" rtlCol="0">
            <a:spAutoFit/>
          </a:bodyPr>
          <a:lstStyle/>
          <a:p>
            <a:r>
              <a:rPr lang="en-US" sz="3600" dirty="0"/>
              <a:t>Selective Antipsychotic Response to</a:t>
            </a:r>
          </a:p>
          <a:p>
            <a:r>
              <a:rPr lang="en-US" sz="3600" dirty="0"/>
              <a:t> Clozapine in B-SNIP Biotype-1 (the </a:t>
            </a:r>
          </a:p>
          <a:p>
            <a:r>
              <a:rPr lang="en-US" sz="3600" dirty="0"/>
              <a:t>Clozapine study, NIMH)</a:t>
            </a:r>
          </a:p>
          <a:p>
            <a:endParaRPr lang="en-US" sz="3600" dirty="0"/>
          </a:p>
          <a:p>
            <a:r>
              <a:rPr lang="en-US" sz="2400" dirty="0"/>
              <a:t>M S Keshavan MD (PI), Roscoe</a:t>
            </a:r>
          </a:p>
          <a:p>
            <a:r>
              <a:rPr lang="en-US" sz="2400" dirty="0"/>
              <a:t>Brady MD PhD and </a:t>
            </a:r>
            <a:r>
              <a:rPr lang="en-US" sz="2400" dirty="0" err="1"/>
              <a:t>Cris</a:t>
            </a:r>
            <a:r>
              <a:rPr lang="en-US" sz="2400" dirty="0"/>
              <a:t> </a:t>
            </a:r>
            <a:r>
              <a:rPr lang="en-US" sz="2400" dirty="0" err="1"/>
              <a:t>Coconcea</a:t>
            </a:r>
            <a:endParaRPr lang="en-US" sz="2400" dirty="0"/>
          </a:p>
          <a:p>
            <a:r>
              <a:rPr lang="en-US" sz="2400" dirty="0"/>
              <a:t>Investigators at Boston site</a:t>
            </a:r>
          </a:p>
          <a:p>
            <a:endParaRPr lang="en-US" sz="3600" dirty="0"/>
          </a:p>
        </p:txBody>
      </p:sp>
      <p:pic>
        <p:nvPicPr>
          <p:cNvPr id="39938" name="Picture 2" descr="Image result for eeg">
            <a:extLst>
              <a:ext uri="{FF2B5EF4-FFF2-40B4-BE49-F238E27FC236}">
                <a16:creationId xmlns:a16="http://schemas.microsoft.com/office/drawing/2014/main" id="{ABA90AC6-EAEF-43D1-A97D-2463C6731F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714" y="89583"/>
            <a:ext cx="2609850" cy="1752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6213D39-E4B9-4917-B953-A778F677B396}"/>
              </a:ext>
            </a:extLst>
          </p:cNvPr>
          <p:cNvSpPr txBox="1"/>
          <p:nvPr/>
        </p:nvSpPr>
        <p:spPr>
          <a:xfrm>
            <a:off x="5150484" y="3398670"/>
            <a:ext cx="2030171" cy="646331"/>
          </a:xfrm>
          <a:prstGeom prst="rect">
            <a:avLst/>
          </a:prstGeom>
          <a:noFill/>
        </p:spPr>
        <p:txBody>
          <a:bodyPr wrap="none" rtlCol="0">
            <a:spAutoFit/>
          </a:bodyPr>
          <a:lstStyle/>
          <a:p>
            <a:r>
              <a:rPr lang="en-US" dirty="0"/>
              <a:t>Stable symptomatic</a:t>
            </a:r>
          </a:p>
          <a:p>
            <a:r>
              <a:rPr lang="en-US" dirty="0"/>
              <a:t> patients</a:t>
            </a:r>
          </a:p>
        </p:txBody>
      </p:sp>
      <p:sp>
        <p:nvSpPr>
          <p:cNvPr id="7" name="Arrow: Right 6">
            <a:extLst>
              <a:ext uri="{FF2B5EF4-FFF2-40B4-BE49-F238E27FC236}">
                <a16:creationId xmlns:a16="http://schemas.microsoft.com/office/drawing/2014/main" id="{79050646-7969-48CD-9876-A6442B663FCA}"/>
              </a:ext>
            </a:extLst>
          </p:cNvPr>
          <p:cNvSpPr/>
          <p:nvPr/>
        </p:nvSpPr>
        <p:spPr>
          <a:xfrm rot="19178130">
            <a:off x="7435970" y="3157198"/>
            <a:ext cx="1242204" cy="3623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7A63B665-ABD2-4764-9507-AD3E74001379}"/>
              </a:ext>
            </a:extLst>
          </p:cNvPr>
          <p:cNvSpPr/>
          <p:nvPr/>
        </p:nvSpPr>
        <p:spPr>
          <a:xfrm rot="963849">
            <a:off x="7506555" y="3676914"/>
            <a:ext cx="1242204" cy="3623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1CFCA54B-BB59-4892-8851-6591057BED77}"/>
              </a:ext>
            </a:extLst>
          </p:cNvPr>
          <p:cNvSpPr/>
          <p:nvPr/>
        </p:nvSpPr>
        <p:spPr>
          <a:xfrm>
            <a:off x="8716844" y="2937224"/>
            <a:ext cx="1729745" cy="2027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2EC906A3-170C-4AD0-BC08-79B79123777E}"/>
              </a:ext>
            </a:extLst>
          </p:cNvPr>
          <p:cNvSpPr/>
          <p:nvPr/>
        </p:nvSpPr>
        <p:spPr>
          <a:xfrm>
            <a:off x="8780470" y="3851252"/>
            <a:ext cx="1790130" cy="2086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3AFE258-600F-4614-A7BA-1BE8F03D415A}"/>
              </a:ext>
            </a:extLst>
          </p:cNvPr>
          <p:cNvSpPr txBox="1"/>
          <p:nvPr/>
        </p:nvSpPr>
        <p:spPr>
          <a:xfrm>
            <a:off x="8785807" y="2604329"/>
            <a:ext cx="1089914" cy="369332"/>
          </a:xfrm>
          <a:prstGeom prst="rect">
            <a:avLst/>
          </a:prstGeom>
          <a:noFill/>
        </p:spPr>
        <p:txBody>
          <a:bodyPr wrap="none" rtlCol="0">
            <a:spAutoFit/>
          </a:bodyPr>
          <a:lstStyle/>
          <a:p>
            <a:r>
              <a:rPr lang="en-US" dirty="0"/>
              <a:t>Clozapine</a:t>
            </a:r>
          </a:p>
        </p:txBody>
      </p:sp>
      <p:sp>
        <p:nvSpPr>
          <p:cNvPr id="13" name="TextBox 12">
            <a:extLst>
              <a:ext uri="{FF2B5EF4-FFF2-40B4-BE49-F238E27FC236}">
                <a16:creationId xmlns:a16="http://schemas.microsoft.com/office/drawing/2014/main" id="{C6A555B8-FBD3-4ABA-BC3E-F16AB277FFC7}"/>
              </a:ext>
            </a:extLst>
          </p:cNvPr>
          <p:cNvSpPr txBox="1"/>
          <p:nvPr/>
        </p:nvSpPr>
        <p:spPr>
          <a:xfrm>
            <a:off x="8861319" y="3522502"/>
            <a:ext cx="1303562" cy="369332"/>
          </a:xfrm>
          <a:prstGeom prst="rect">
            <a:avLst/>
          </a:prstGeom>
          <a:noFill/>
        </p:spPr>
        <p:txBody>
          <a:bodyPr wrap="none" rtlCol="0">
            <a:spAutoFit/>
          </a:bodyPr>
          <a:lstStyle/>
          <a:p>
            <a:r>
              <a:rPr lang="en-US" dirty="0"/>
              <a:t>Risperidone</a:t>
            </a:r>
          </a:p>
        </p:txBody>
      </p:sp>
      <p:sp>
        <p:nvSpPr>
          <p:cNvPr id="12" name="Arrow: Down 11">
            <a:extLst>
              <a:ext uri="{FF2B5EF4-FFF2-40B4-BE49-F238E27FC236}">
                <a16:creationId xmlns:a16="http://schemas.microsoft.com/office/drawing/2014/main" id="{45BFD2A4-ED8F-4BDA-8EFD-044174EB7874}"/>
              </a:ext>
            </a:extLst>
          </p:cNvPr>
          <p:cNvSpPr/>
          <p:nvPr/>
        </p:nvSpPr>
        <p:spPr>
          <a:xfrm>
            <a:off x="7397300" y="1842183"/>
            <a:ext cx="219825" cy="155648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C8D695B9-0CD3-4D6C-8590-4B72ED7561FE}"/>
              </a:ext>
            </a:extLst>
          </p:cNvPr>
          <p:cNvSpPr/>
          <p:nvPr/>
        </p:nvSpPr>
        <p:spPr>
          <a:xfrm>
            <a:off x="10287149" y="1241581"/>
            <a:ext cx="219825" cy="155648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19FDF1B4-AD3F-46E8-A924-0816F00E46A0}"/>
              </a:ext>
            </a:extLst>
          </p:cNvPr>
          <p:cNvCxnSpPr/>
          <p:nvPr/>
        </p:nvCxnSpPr>
        <p:spPr>
          <a:xfrm flipV="1">
            <a:off x="8716844" y="4204017"/>
            <a:ext cx="0" cy="485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346EA0C-578C-4124-908B-D1845640D2EF}"/>
              </a:ext>
            </a:extLst>
          </p:cNvPr>
          <p:cNvCxnSpPr/>
          <p:nvPr/>
        </p:nvCxnSpPr>
        <p:spPr>
          <a:xfrm flipV="1">
            <a:off x="10554947" y="4277230"/>
            <a:ext cx="0" cy="485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28987D0-DED1-412C-A270-053DE3DD277E}"/>
              </a:ext>
            </a:extLst>
          </p:cNvPr>
          <p:cNvCxnSpPr/>
          <p:nvPr/>
        </p:nvCxnSpPr>
        <p:spPr>
          <a:xfrm flipV="1">
            <a:off x="9191973" y="4204016"/>
            <a:ext cx="0" cy="485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817E47C-1FD1-4E45-AFF4-0EB858E98F90}"/>
              </a:ext>
            </a:extLst>
          </p:cNvPr>
          <p:cNvCxnSpPr/>
          <p:nvPr/>
        </p:nvCxnSpPr>
        <p:spPr>
          <a:xfrm flipV="1">
            <a:off x="9692772" y="4204015"/>
            <a:ext cx="0" cy="485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8953BAF-9DC5-45BA-AA2E-DBE756B4C808}"/>
              </a:ext>
            </a:extLst>
          </p:cNvPr>
          <p:cNvCxnSpPr/>
          <p:nvPr/>
        </p:nvCxnSpPr>
        <p:spPr>
          <a:xfrm flipV="1">
            <a:off x="10083321" y="4204014"/>
            <a:ext cx="0" cy="485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98F44E9B-0504-46D9-B4FF-0C5E67F197DC}"/>
              </a:ext>
            </a:extLst>
          </p:cNvPr>
          <p:cNvSpPr/>
          <p:nvPr/>
        </p:nvSpPr>
        <p:spPr>
          <a:xfrm>
            <a:off x="8716843" y="4689399"/>
            <a:ext cx="1940885" cy="1184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F76226-A7E2-44E3-AAE7-5CC5D1E87A2F}"/>
              </a:ext>
            </a:extLst>
          </p:cNvPr>
          <p:cNvSpPr txBox="1"/>
          <p:nvPr/>
        </p:nvSpPr>
        <p:spPr>
          <a:xfrm>
            <a:off x="8879823" y="4722981"/>
            <a:ext cx="1667636" cy="1077218"/>
          </a:xfrm>
          <a:prstGeom prst="rect">
            <a:avLst/>
          </a:prstGeom>
          <a:noFill/>
        </p:spPr>
        <p:txBody>
          <a:bodyPr wrap="none" rtlCol="0">
            <a:spAutoFit/>
          </a:bodyPr>
          <a:lstStyle/>
          <a:p>
            <a:r>
              <a:rPr lang="en-US" sz="1600" dirty="0">
                <a:solidFill>
                  <a:schemeClr val="bg1"/>
                </a:solidFill>
              </a:rPr>
              <a:t>Safety monitoring</a:t>
            </a:r>
          </a:p>
          <a:p>
            <a:r>
              <a:rPr lang="en-US" sz="1600" dirty="0">
                <a:solidFill>
                  <a:schemeClr val="bg1"/>
                </a:solidFill>
              </a:rPr>
              <a:t>Clinical outcome </a:t>
            </a:r>
          </a:p>
          <a:p>
            <a:r>
              <a:rPr lang="en-US" sz="1600" dirty="0">
                <a:solidFill>
                  <a:schemeClr val="bg1"/>
                </a:solidFill>
              </a:rPr>
              <a:t>measures</a:t>
            </a:r>
          </a:p>
          <a:p>
            <a:r>
              <a:rPr lang="en-US" sz="1600" dirty="0">
                <a:solidFill>
                  <a:schemeClr val="bg1"/>
                </a:solidFill>
              </a:rPr>
              <a:t>EEG Biomarkers</a:t>
            </a:r>
          </a:p>
        </p:txBody>
      </p:sp>
      <p:pic>
        <p:nvPicPr>
          <p:cNvPr id="22" name="Picture 21">
            <a:extLst>
              <a:ext uri="{FF2B5EF4-FFF2-40B4-BE49-F238E27FC236}">
                <a16:creationId xmlns:a16="http://schemas.microsoft.com/office/drawing/2014/main" id="{B3A1E203-4BDD-4E5E-A4FE-2833DF6AAE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0627" y="3674140"/>
            <a:ext cx="2159000" cy="2878455"/>
          </a:xfrm>
          <a:prstGeom prst="rect">
            <a:avLst/>
          </a:prstGeom>
          <a:noFill/>
          <a:ln>
            <a:noFill/>
          </a:ln>
        </p:spPr>
      </p:pic>
    </p:spTree>
    <p:extLst>
      <p:ext uri="{BB962C8B-B14F-4D97-AF65-F5344CB8AC3E}">
        <p14:creationId xmlns:p14="http://schemas.microsoft.com/office/powerpoint/2010/main" val="2393611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942070-E8AA-4105-9206-77B963EFD0A2}"/>
              </a:ext>
            </a:extLst>
          </p:cNvPr>
          <p:cNvSpPr txBox="1"/>
          <p:nvPr/>
        </p:nvSpPr>
        <p:spPr>
          <a:xfrm>
            <a:off x="227891" y="1997839"/>
            <a:ext cx="11401776" cy="3416320"/>
          </a:xfrm>
          <a:prstGeom prst="rect">
            <a:avLst/>
          </a:prstGeom>
          <a:noFill/>
        </p:spPr>
        <p:txBody>
          <a:bodyPr wrap="none" rtlCol="0">
            <a:spAutoFit/>
          </a:bodyPr>
          <a:lstStyle/>
          <a:p>
            <a:r>
              <a:rPr lang="en-US" sz="3600" dirty="0"/>
              <a:t>Hypotheses:</a:t>
            </a:r>
          </a:p>
          <a:p>
            <a:endParaRPr lang="en-US" sz="3600" dirty="0"/>
          </a:p>
          <a:p>
            <a:r>
              <a:rPr lang="en-US" sz="3600" dirty="0"/>
              <a:t>Clozapine, not risperidone will increase intrinsic EEG activity</a:t>
            </a:r>
          </a:p>
          <a:p>
            <a:r>
              <a:rPr lang="en-US" sz="3600" dirty="0"/>
              <a:t>Increased IEA correlates with therapeutic response</a:t>
            </a:r>
          </a:p>
          <a:p>
            <a:r>
              <a:rPr lang="en-US" sz="3600" dirty="0"/>
              <a:t>Biotype 1 patients and not Biotype 2 patients will respond </a:t>
            </a:r>
          </a:p>
          <a:p>
            <a:r>
              <a:rPr lang="en-US" sz="3600" dirty="0"/>
              <a:t>better to clozapine</a:t>
            </a:r>
          </a:p>
        </p:txBody>
      </p:sp>
    </p:spTree>
    <p:extLst>
      <p:ext uri="{BB962C8B-B14F-4D97-AF65-F5344CB8AC3E}">
        <p14:creationId xmlns:p14="http://schemas.microsoft.com/office/powerpoint/2010/main" val="3713444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60896F7-45FE-4EF8-991D-135D97DBD966}"/>
              </a:ext>
            </a:extLst>
          </p:cNvPr>
          <p:cNvGraphicFramePr>
            <a:graphicFrameLocks noGrp="1"/>
          </p:cNvGraphicFramePr>
          <p:nvPr>
            <p:extLst>
              <p:ext uri="{D42A27DB-BD31-4B8C-83A1-F6EECF244321}">
                <p14:modId xmlns:p14="http://schemas.microsoft.com/office/powerpoint/2010/main" val="339085393"/>
              </p:ext>
            </p:extLst>
          </p:nvPr>
        </p:nvGraphicFramePr>
        <p:xfrm>
          <a:off x="288812" y="2939053"/>
          <a:ext cx="5553540" cy="3739932"/>
        </p:xfrm>
        <a:graphic>
          <a:graphicData uri="http://schemas.openxmlformats.org/drawingml/2006/table">
            <a:tbl>
              <a:tblPr>
                <a:tableStyleId>{5C22544A-7EE6-4342-B048-85BDC9FD1C3A}</a:tableStyleId>
              </a:tblPr>
              <a:tblGrid>
                <a:gridCol w="5553540">
                  <a:extLst>
                    <a:ext uri="{9D8B030D-6E8A-4147-A177-3AD203B41FA5}">
                      <a16:colId xmlns:a16="http://schemas.microsoft.com/office/drawing/2014/main" val="3410753620"/>
                    </a:ext>
                  </a:extLst>
                </a:gridCol>
              </a:tblGrid>
              <a:tr h="2082375">
                <a:tc>
                  <a:txBody>
                    <a:bodyPr/>
                    <a:lstStyle/>
                    <a:p>
                      <a:r>
                        <a:rPr lang="en-US" sz="1800" kern="1200" dirty="0">
                          <a:solidFill>
                            <a:schemeClr val="dk1"/>
                          </a:solidFill>
                          <a:effectLst/>
                          <a:latin typeface="+mn-lt"/>
                          <a:ea typeface="+mn-ea"/>
                          <a:cs typeface="+mn-cs"/>
                        </a:rPr>
                        <a:t>4. PANSS total score of ≥54 and at least one item scored ≥4 on PANSS Positive Subscale </a:t>
                      </a:r>
                    </a:p>
                    <a:p>
                      <a:endParaRPr lang="en-US" sz="2000" dirty="0">
                        <a:effectLst/>
                      </a:endParaRPr>
                    </a:p>
                    <a:p>
                      <a:pPr marL="0" marR="0">
                        <a:spcBef>
                          <a:spcPts val="0"/>
                        </a:spcBef>
                        <a:spcAft>
                          <a:spcPts val="0"/>
                        </a:spcAft>
                      </a:pPr>
                      <a:r>
                        <a:rPr lang="en-US" sz="2000" dirty="0">
                          <a:effectLst/>
                        </a:rPr>
                        <a:t>5. Normal baseline values for: -Absolute Neutrophil Count  (ANC): ≥1500/mm3 </a:t>
                      </a:r>
                      <a:endParaRPr lang="en-US" sz="20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142660346"/>
                  </a:ext>
                </a:extLst>
              </a:tr>
              <a:tr h="537883">
                <a:tc>
                  <a:txBody>
                    <a:bodyPr/>
                    <a:lstStyle/>
                    <a:p>
                      <a:pPr marL="0" marR="0">
                        <a:spcBef>
                          <a:spcPts val="0"/>
                        </a:spcBef>
                        <a:spcAft>
                          <a:spcPts val="0"/>
                        </a:spcAft>
                      </a:pPr>
                      <a:r>
                        <a:rPr lang="en-US" sz="2000" dirty="0">
                          <a:effectLst/>
                        </a:rPr>
                        <a:t>6. Able to read, speak, and understand English</a:t>
                      </a:r>
                      <a:endParaRPr lang="en-US" sz="20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746138894"/>
                  </a:ext>
                </a:extLst>
              </a:tr>
              <a:tr h="1119674">
                <a:tc>
                  <a:txBody>
                    <a:bodyPr/>
                    <a:lstStyle/>
                    <a:p>
                      <a:pPr marL="0" marR="0">
                        <a:spcBef>
                          <a:spcPts val="0"/>
                        </a:spcBef>
                        <a:spcAft>
                          <a:spcPts val="0"/>
                        </a:spcAft>
                      </a:pPr>
                      <a:r>
                        <a:rPr lang="en-US" sz="2000" dirty="0">
                          <a:effectLst/>
                        </a:rPr>
                        <a:t>7. Able and willing to provide written informed consent, and  willing to commit to the study protocol</a:t>
                      </a:r>
                      <a:endParaRPr lang="en-US" sz="20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1251816690"/>
                  </a:ext>
                </a:extLst>
              </a:tr>
            </a:tbl>
          </a:graphicData>
        </a:graphic>
      </p:graphicFrame>
      <p:graphicFrame>
        <p:nvGraphicFramePr>
          <p:cNvPr id="4" name="Table 3">
            <a:extLst>
              <a:ext uri="{FF2B5EF4-FFF2-40B4-BE49-F238E27FC236}">
                <a16:creationId xmlns:a16="http://schemas.microsoft.com/office/drawing/2014/main" id="{F370A9D8-C15C-4CC4-90FB-FEC34426A30B}"/>
              </a:ext>
            </a:extLst>
          </p:cNvPr>
          <p:cNvGraphicFramePr>
            <a:graphicFrameLocks noGrp="1"/>
          </p:cNvGraphicFramePr>
          <p:nvPr>
            <p:extLst>
              <p:ext uri="{D42A27DB-BD31-4B8C-83A1-F6EECF244321}">
                <p14:modId xmlns:p14="http://schemas.microsoft.com/office/powerpoint/2010/main" val="3837640391"/>
              </p:ext>
            </p:extLst>
          </p:nvPr>
        </p:nvGraphicFramePr>
        <p:xfrm>
          <a:off x="223479" y="179015"/>
          <a:ext cx="5616388" cy="2802391"/>
        </p:xfrm>
        <a:graphic>
          <a:graphicData uri="http://schemas.openxmlformats.org/drawingml/2006/table">
            <a:tbl>
              <a:tblPr>
                <a:tableStyleId>{5C22544A-7EE6-4342-B048-85BDC9FD1C3A}</a:tableStyleId>
              </a:tblPr>
              <a:tblGrid>
                <a:gridCol w="5616388">
                  <a:extLst>
                    <a:ext uri="{9D8B030D-6E8A-4147-A177-3AD203B41FA5}">
                      <a16:colId xmlns:a16="http://schemas.microsoft.com/office/drawing/2014/main" val="2786361894"/>
                    </a:ext>
                  </a:extLst>
                </a:gridCol>
              </a:tblGrid>
              <a:tr h="381817">
                <a:tc>
                  <a:txBody>
                    <a:bodyPr/>
                    <a:lstStyle/>
                    <a:p>
                      <a:pPr marL="0" marR="0">
                        <a:spcBef>
                          <a:spcPts val="0"/>
                        </a:spcBef>
                        <a:spcAft>
                          <a:spcPts val="0"/>
                        </a:spcAft>
                      </a:pPr>
                      <a:r>
                        <a:rPr lang="en-US" sz="2000" b="1" dirty="0">
                          <a:effectLst/>
                        </a:rPr>
                        <a:t>Inclusion Criteria</a:t>
                      </a:r>
                      <a:endParaRPr lang="en-US" sz="2000" b="1"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646283659"/>
                  </a:ext>
                </a:extLst>
              </a:tr>
              <a:tr h="691593">
                <a:tc>
                  <a:txBody>
                    <a:bodyPr/>
                    <a:lstStyle/>
                    <a:p>
                      <a:pPr marL="0" marR="0">
                        <a:spcBef>
                          <a:spcPts val="0"/>
                        </a:spcBef>
                        <a:spcAft>
                          <a:spcPts val="0"/>
                        </a:spcAft>
                      </a:pPr>
                      <a:r>
                        <a:rPr lang="en-US" sz="2000">
                          <a:effectLst/>
                        </a:rPr>
                        <a:t>1.Males and females, all races and ethnicities</a:t>
                      </a:r>
                      <a:endParaRPr lang="en-US" sz="20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717054642"/>
                  </a:ext>
                </a:extLst>
              </a:tr>
              <a:tr h="345796">
                <a:tc>
                  <a:txBody>
                    <a:bodyPr/>
                    <a:lstStyle/>
                    <a:p>
                      <a:pPr marL="0" marR="0">
                        <a:spcBef>
                          <a:spcPts val="0"/>
                        </a:spcBef>
                        <a:spcAft>
                          <a:spcPts val="0"/>
                        </a:spcAft>
                      </a:pPr>
                      <a:r>
                        <a:rPr lang="en-US" sz="2000" dirty="0">
                          <a:effectLst/>
                        </a:rPr>
                        <a:t>2. 18-50y/o </a:t>
                      </a:r>
                      <a:endParaRPr lang="en-US" sz="20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535205056"/>
                  </a:ext>
                </a:extLst>
              </a:tr>
              <a:tr h="1383185">
                <a:tc>
                  <a:txBody>
                    <a:bodyPr/>
                    <a:lstStyle/>
                    <a:p>
                      <a:pPr marL="0" marR="0">
                        <a:spcBef>
                          <a:spcPts val="0"/>
                        </a:spcBef>
                        <a:spcAft>
                          <a:spcPts val="0"/>
                        </a:spcAft>
                      </a:pPr>
                      <a:r>
                        <a:rPr lang="en-US" sz="2000" dirty="0">
                          <a:effectLst/>
                        </a:rPr>
                        <a:t>3. Meet DSM-IV criteria for schizophrenia, schizoaffective  disorder, or bipolar I disorder with psychotic features </a:t>
                      </a:r>
                      <a:endParaRPr lang="en-US" sz="20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1801664513"/>
                  </a:ext>
                </a:extLst>
              </a:tr>
            </a:tbl>
          </a:graphicData>
        </a:graphic>
      </p:graphicFrame>
      <p:graphicFrame>
        <p:nvGraphicFramePr>
          <p:cNvPr id="5" name="Table 4">
            <a:extLst>
              <a:ext uri="{FF2B5EF4-FFF2-40B4-BE49-F238E27FC236}">
                <a16:creationId xmlns:a16="http://schemas.microsoft.com/office/drawing/2014/main" id="{E8ADAF64-3933-4BC4-AC04-F0AB1F782F9D}"/>
              </a:ext>
            </a:extLst>
          </p:cNvPr>
          <p:cNvGraphicFramePr>
            <a:graphicFrameLocks noGrp="1"/>
          </p:cNvGraphicFramePr>
          <p:nvPr>
            <p:extLst>
              <p:ext uri="{D42A27DB-BD31-4B8C-83A1-F6EECF244321}">
                <p14:modId xmlns:p14="http://schemas.microsoft.com/office/powerpoint/2010/main" val="1256915083"/>
              </p:ext>
            </p:extLst>
          </p:nvPr>
        </p:nvGraphicFramePr>
        <p:xfrm>
          <a:off x="6038038" y="179015"/>
          <a:ext cx="6053428" cy="6495145"/>
        </p:xfrm>
        <a:graphic>
          <a:graphicData uri="http://schemas.openxmlformats.org/drawingml/2006/table">
            <a:tbl>
              <a:tblPr>
                <a:tableStyleId>{5C22544A-7EE6-4342-B048-85BDC9FD1C3A}</a:tableStyleId>
              </a:tblPr>
              <a:tblGrid>
                <a:gridCol w="6053428">
                  <a:extLst>
                    <a:ext uri="{9D8B030D-6E8A-4147-A177-3AD203B41FA5}">
                      <a16:colId xmlns:a16="http://schemas.microsoft.com/office/drawing/2014/main" val="3360507644"/>
                    </a:ext>
                  </a:extLst>
                </a:gridCol>
              </a:tblGrid>
              <a:tr h="303403">
                <a:tc>
                  <a:txBody>
                    <a:bodyPr/>
                    <a:lstStyle/>
                    <a:p>
                      <a:pPr marL="0" marR="0">
                        <a:spcBef>
                          <a:spcPts val="0"/>
                        </a:spcBef>
                        <a:spcAft>
                          <a:spcPts val="0"/>
                        </a:spcAft>
                      </a:pPr>
                      <a:r>
                        <a:rPr lang="en-US" sz="2000" dirty="0">
                          <a:effectLst/>
                        </a:rPr>
                        <a:t>      </a:t>
                      </a:r>
                      <a:r>
                        <a:rPr lang="en-US" sz="2000" b="1" dirty="0">
                          <a:effectLst/>
                        </a:rPr>
                        <a:t>Exclusion Criteria</a:t>
                      </a:r>
                      <a:endParaRPr lang="en-US" sz="2000" b="1" dirty="0">
                        <a:effectLst/>
                        <a:latin typeface="Times New Roman" panose="02020603050405020304" pitchFamily="18" charset="0"/>
                        <a:ea typeface="Times New Roman" panose="02020603050405020304" pitchFamily="18" charset="0"/>
                      </a:endParaRPr>
                    </a:p>
                  </a:txBody>
                  <a:tcPr marL="63999" marR="63999" marT="0" marB="0" anchor="ctr"/>
                </a:tc>
                <a:extLst>
                  <a:ext uri="{0D108BD9-81ED-4DB2-BD59-A6C34878D82A}">
                    <a16:rowId xmlns:a16="http://schemas.microsoft.com/office/drawing/2014/main" val="2854794401"/>
                  </a:ext>
                </a:extLst>
              </a:tr>
              <a:tr h="484733">
                <a:tc>
                  <a:txBody>
                    <a:bodyPr/>
                    <a:lstStyle/>
                    <a:p>
                      <a:pPr marL="0" marR="0">
                        <a:spcBef>
                          <a:spcPts val="0"/>
                        </a:spcBef>
                        <a:spcAft>
                          <a:spcPts val="0"/>
                        </a:spcAft>
                      </a:pPr>
                      <a:r>
                        <a:rPr lang="en-US" sz="2000" dirty="0">
                          <a:effectLst/>
                        </a:rPr>
                        <a:t>1. Premorbid intellectual ability&lt;70 (WRAT-4)</a:t>
                      </a:r>
                      <a:endParaRPr lang="en-US" sz="2000" dirty="0">
                        <a:effectLst/>
                        <a:latin typeface="Times New Roman" panose="02020603050405020304" pitchFamily="18" charset="0"/>
                        <a:ea typeface="Times New Roman" panose="02020603050405020304" pitchFamily="18" charset="0"/>
                      </a:endParaRPr>
                    </a:p>
                  </a:txBody>
                  <a:tcPr marL="63999" marR="63999" marT="0" marB="0" anchor="ctr"/>
                </a:tc>
                <a:extLst>
                  <a:ext uri="{0D108BD9-81ED-4DB2-BD59-A6C34878D82A}">
                    <a16:rowId xmlns:a16="http://schemas.microsoft.com/office/drawing/2014/main" val="2864360697"/>
                  </a:ext>
                </a:extLst>
              </a:tr>
              <a:tr h="516732">
                <a:tc>
                  <a:txBody>
                    <a:bodyPr/>
                    <a:lstStyle/>
                    <a:p>
                      <a:pPr marL="0" marR="0">
                        <a:spcBef>
                          <a:spcPts val="0"/>
                        </a:spcBef>
                        <a:spcAft>
                          <a:spcPts val="0"/>
                        </a:spcAft>
                      </a:pPr>
                      <a:r>
                        <a:rPr lang="en-US" sz="2000" dirty="0">
                          <a:effectLst/>
                        </a:rPr>
                        <a:t>2. Neurological or medical disorder that may affect brain function (e.g., seizure disorder, TBI with a loss of consciousness ≥30 min, history of stroke, AIDS, etc.)</a:t>
                      </a:r>
                    </a:p>
                    <a:p>
                      <a:pPr marL="0" marR="0">
                        <a:spcBef>
                          <a:spcPts val="0"/>
                        </a:spcBef>
                        <a:spcAft>
                          <a:spcPts val="0"/>
                        </a:spcAft>
                      </a:pPr>
                      <a:endParaRPr lang="en-US" sz="2000" dirty="0">
                        <a:solidFill>
                          <a:srgbClr val="000000"/>
                        </a:solidFill>
                        <a:effectLst/>
                        <a:latin typeface="Arial" panose="020B0604020202020204" pitchFamily="34" charset="0"/>
                        <a:ea typeface="Times New Roman" panose="02020603050405020304" pitchFamily="18" charset="0"/>
                      </a:endParaRPr>
                    </a:p>
                  </a:txBody>
                  <a:tcPr marL="63999" marR="63999" marT="0" marB="0" anchor="ctr"/>
                </a:tc>
                <a:extLst>
                  <a:ext uri="{0D108BD9-81ED-4DB2-BD59-A6C34878D82A}">
                    <a16:rowId xmlns:a16="http://schemas.microsoft.com/office/drawing/2014/main" val="945496525"/>
                  </a:ext>
                </a:extLst>
              </a:tr>
              <a:tr h="484733">
                <a:tc>
                  <a:txBody>
                    <a:bodyPr/>
                    <a:lstStyle/>
                    <a:p>
                      <a:pPr marL="0" marR="0">
                        <a:spcBef>
                          <a:spcPts val="0"/>
                        </a:spcBef>
                        <a:spcAft>
                          <a:spcPts val="0"/>
                        </a:spcAft>
                      </a:pPr>
                      <a:r>
                        <a:rPr lang="en-US" sz="2000" dirty="0">
                          <a:effectLst/>
                        </a:rPr>
                        <a:t>3.Comorbid substance abuse in prior 1 month or substance dependence in prior 3 months</a:t>
                      </a:r>
                    </a:p>
                    <a:p>
                      <a:pPr marL="0" marR="0">
                        <a:spcBef>
                          <a:spcPts val="0"/>
                        </a:spcBef>
                        <a:spcAft>
                          <a:spcPts val="0"/>
                        </a:spcAft>
                      </a:pPr>
                      <a:endParaRPr lang="en-US" sz="2000" dirty="0">
                        <a:solidFill>
                          <a:srgbClr val="000000"/>
                        </a:solidFill>
                        <a:effectLst/>
                        <a:latin typeface="Arial" panose="020B0604020202020204" pitchFamily="34" charset="0"/>
                        <a:ea typeface="Times New Roman" panose="02020603050405020304" pitchFamily="18" charset="0"/>
                      </a:endParaRPr>
                    </a:p>
                  </a:txBody>
                  <a:tcPr marL="63999" marR="63999" marT="0" marB="0" anchor="ctr"/>
                </a:tc>
                <a:extLst>
                  <a:ext uri="{0D108BD9-81ED-4DB2-BD59-A6C34878D82A}">
                    <a16:rowId xmlns:a16="http://schemas.microsoft.com/office/drawing/2014/main" val="3247526732"/>
                  </a:ext>
                </a:extLst>
              </a:tr>
              <a:tr h="730062">
                <a:tc>
                  <a:txBody>
                    <a:bodyPr/>
                    <a:lstStyle/>
                    <a:p>
                      <a:pPr marL="0" marR="0">
                        <a:spcBef>
                          <a:spcPts val="0"/>
                        </a:spcBef>
                        <a:spcAft>
                          <a:spcPts val="0"/>
                        </a:spcAft>
                      </a:pPr>
                      <a:r>
                        <a:rPr lang="en-US" sz="2000" dirty="0">
                          <a:effectLst/>
                        </a:rPr>
                        <a:t>4.Concomitant medications known to affect EEG properties (i.e., lithium, anticonvulsants,</a:t>
                      </a:r>
                    </a:p>
                    <a:p>
                      <a:pPr marL="0" marR="0">
                        <a:spcBef>
                          <a:spcPts val="0"/>
                        </a:spcBef>
                        <a:spcAft>
                          <a:spcPts val="0"/>
                        </a:spcAft>
                      </a:pPr>
                      <a:r>
                        <a:rPr lang="en-US" sz="2000" dirty="0">
                          <a:effectLst/>
                        </a:rPr>
                        <a:t> benzodiazepines) if they cannot be safely discontinued</a:t>
                      </a:r>
                    </a:p>
                    <a:p>
                      <a:pPr marL="0" marR="0">
                        <a:spcBef>
                          <a:spcPts val="0"/>
                        </a:spcBef>
                        <a:spcAft>
                          <a:spcPts val="0"/>
                        </a:spcAft>
                      </a:pPr>
                      <a:endParaRPr lang="en-US" sz="2000" dirty="0">
                        <a:solidFill>
                          <a:srgbClr val="000000"/>
                        </a:solidFill>
                        <a:effectLst/>
                        <a:latin typeface="Arial" panose="020B0604020202020204" pitchFamily="34" charset="0"/>
                        <a:ea typeface="Times New Roman" panose="02020603050405020304" pitchFamily="18" charset="0"/>
                      </a:endParaRPr>
                    </a:p>
                  </a:txBody>
                  <a:tcPr marL="63999" marR="63999" marT="0" marB="0" anchor="ctr"/>
                </a:tc>
                <a:extLst>
                  <a:ext uri="{0D108BD9-81ED-4DB2-BD59-A6C34878D82A}">
                    <a16:rowId xmlns:a16="http://schemas.microsoft.com/office/drawing/2014/main" val="4112525230"/>
                  </a:ext>
                </a:extLst>
              </a:tr>
              <a:tr h="698063">
                <a:tc>
                  <a:txBody>
                    <a:bodyPr/>
                    <a:lstStyle/>
                    <a:p>
                      <a:pPr marL="0" marR="0">
                        <a:spcBef>
                          <a:spcPts val="0"/>
                        </a:spcBef>
                        <a:spcAft>
                          <a:spcPts val="0"/>
                        </a:spcAft>
                      </a:pPr>
                      <a:r>
                        <a:rPr lang="en-US" sz="2000" dirty="0">
                          <a:effectLst/>
                        </a:rPr>
                        <a:t>5. Concomitant strong CYP 1A2 inhibitors (e.g., ciprofloxacin) or strong CYP 3A4 inducers (e.g., phenytoin, carbamazepine, phenobarbital, rifampin)</a:t>
                      </a:r>
                    </a:p>
                    <a:p>
                      <a:pPr marL="0" marR="0">
                        <a:spcBef>
                          <a:spcPts val="0"/>
                        </a:spcBef>
                        <a:spcAft>
                          <a:spcPts val="0"/>
                        </a:spcAft>
                      </a:pPr>
                      <a:endParaRPr lang="en-US" sz="2000" dirty="0">
                        <a:solidFill>
                          <a:srgbClr val="000000"/>
                        </a:solidFill>
                        <a:effectLst/>
                        <a:latin typeface="Arial" panose="020B0604020202020204" pitchFamily="34" charset="0"/>
                        <a:ea typeface="Times New Roman" panose="02020603050405020304" pitchFamily="18" charset="0"/>
                      </a:endParaRPr>
                    </a:p>
                  </a:txBody>
                  <a:tcPr marL="63999" marR="63999" marT="0" marB="0" anchor="ctr"/>
                </a:tc>
                <a:extLst>
                  <a:ext uri="{0D108BD9-81ED-4DB2-BD59-A6C34878D82A}">
                    <a16:rowId xmlns:a16="http://schemas.microsoft.com/office/drawing/2014/main" val="2275641297"/>
                  </a:ext>
                </a:extLst>
              </a:tr>
              <a:tr h="675545">
                <a:tc>
                  <a:txBody>
                    <a:bodyPr/>
                    <a:lstStyle/>
                    <a:p>
                      <a:pPr marL="0" marR="0">
                        <a:spcBef>
                          <a:spcPts val="0"/>
                        </a:spcBef>
                        <a:spcAft>
                          <a:spcPts val="0"/>
                        </a:spcAft>
                      </a:pPr>
                      <a:r>
                        <a:rPr lang="en-US" sz="2000" dirty="0">
                          <a:effectLst/>
                        </a:rPr>
                        <a:t>6. Vulnerable populations (e.g. pregnant, nursing, incarcerated)</a:t>
                      </a:r>
                      <a:endParaRPr lang="en-US" sz="2000" dirty="0">
                        <a:solidFill>
                          <a:srgbClr val="000000"/>
                        </a:solidFill>
                        <a:effectLst/>
                        <a:latin typeface="Arial" panose="020B0604020202020204" pitchFamily="34" charset="0"/>
                        <a:ea typeface="Times New Roman" panose="02020603050405020304" pitchFamily="18" charset="0"/>
                      </a:endParaRPr>
                    </a:p>
                  </a:txBody>
                  <a:tcPr marL="63999" marR="63999" marT="0" marB="0" anchor="ctr"/>
                </a:tc>
                <a:extLst>
                  <a:ext uri="{0D108BD9-81ED-4DB2-BD59-A6C34878D82A}">
                    <a16:rowId xmlns:a16="http://schemas.microsoft.com/office/drawing/2014/main" val="4191485380"/>
                  </a:ext>
                </a:extLst>
              </a:tr>
              <a:tr h="458067">
                <a:tc>
                  <a:txBody>
                    <a:bodyPr/>
                    <a:lstStyle/>
                    <a:p>
                      <a:pPr marL="0" marR="0">
                        <a:spcBef>
                          <a:spcPts val="0"/>
                        </a:spcBef>
                        <a:spcAft>
                          <a:spcPts val="0"/>
                        </a:spcAft>
                      </a:pPr>
                      <a:r>
                        <a:rPr lang="en-US" sz="2000" dirty="0">
                          <a:effectLst/>
                        </a:rPr>
                        <a:t>7. History of neuroleptic malignant syndrome.</a:t>
                      </a:r>
                      <a:endParaRPr lang="en-US" sz="2000" dirty="0">
                        <a:solidFill>
                          <a:srgbClr val="000000"/>
                        </a:solidFill>
                        <a:effectLst/>
                        <a:latin typeface="Arial" panose="020B0604020202020204" pitchFamily="34" charset="0"/>
                        <a:ea typeface="Times New Roman" panose="02020603050405020304" pitchFamily="18" charset="0"/>
                      </a:endParaRPr>
                    </a:p>
                  </a:txBody>
                  <a:tcPr marL="63999" marR="63999" marT="0" marB="0" anchor="ctr"/>
                </a:tc>
                <a:extLst>
                  <a:ext uri="{0D108BD9-81ED-4DB2-BD59-A6C34878D82A}">
                    <a16:rowId xmlns:a16="http://schemas.microsoft.com/office/drawing/2014/main" val="3530397305"/>
                  </a:ext>
                </a:extLst>
              </a:tr>
            </a:tbl>
          </a:graphicData>
        </a:graphic>
      </p:graphicFrame>
    </p:spTree>
    <p:extLst>
      <p:ext uri="{BB962C8B-B14F-4D97-AF65-F5344CB8AC3E}">
        <p14:creationId xmlns:p14="http://schemas.microsoft.com/office/powerpoint/2010/main" val="3005387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28293" y="391595"/>
            <a:ext cx="11240816" cy="6220976"/>
            <a:chOff x="112973" y="186637"/>
            <a:chExt cx="11240816" cy="6220976"/>
          </a:xfrm>
        </p:grpSpPr>
        <p:sp>
          <p:nvSpPr>
            <p:cNvPr id="48" name="Rounded Rectangle 47"/>
            <p:cNvSpPr/>
            <p:nvPr/>
          </p:nvSpPr>
          <p:spPr>
            <a:xfrm>
              <a:off x="1371616" y="186637"/>
              <a:ext cx="9451428" cy="12355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b="1" dirty="0">
                <a:solidFill>
                  <a:schemeClr val="tx1"/>
                </a:solidFill>
              </a:endParaRPr>
            </a:p>
          </p:txBody>
        </p:sp>
        <p:sp>
          <p:nvSpPr>
            <p:cNvPr id="11" name="TextBox 10"/>
            <p:cNvSpPr txBox="1"/>
            <p:nvPr/>
          </p:nvSpPr>
          <p:spPr>
            <a:xfrm>
              <a:off x="906533" y="198195"/>
              <a:ext cx="10413124" cy="1200329"/>
            </a:xfrm>
            <a:prstGeom prst="rect">
              <a:avLst/>
            </a:prstGeom>
            <a:noFill/>
          </p:spPr>
          <p:txBody>
            <a:bodyPr wrap="square" rtlCol="0">
              <a:spAutoFit/>
            </a:bodyPr>
            <a:lstStyle/>
            <a:p>
              <a:pPr algn="ctr"/>
              <a:r>
                <a:rPr lang="en-US" b="1" u="sng" dirty="0"/>
                <a:t>Recruitment, Screening and Biotype Identification</a:t>
              </a:r>
            </a:p>
            <a:p>
              <a:pPr algn="ctr"/>
              <a:r>
                <a:rPr lang="en-US" b="1" i="1" dirty="0"/>
                <a:t>(n=524: 50% (n=262) from B-SNIP Library and New Cases, each)</a:t>
              </a:r>
            </a:p>
            <a:p>
              <a:pPr algn="ctr"/>
              <a:r>
                <a:rPr lang="en-US" b="1" dirty="0"/>
                <a:t>Screen-out Biotype 3 cases </a:t>
              </a:r>
              <a:endParaRPr lang="en-US" dirty="0"/>
            </a:p>
            <a:p>
              <a:pPr algn="ctr"/>
              <a:r>
                <a:rPr lang="en-US" b="1" dirty="0"/>
                <a:t>Biotype new Biotype 1 and Biotype 2 cases     </a:t>
              </a:r>
            </a:p>
          </p:txBody>
        </p:sp>
        <p:cxnSp>
          <p:nvCxnSpPr>
            <p:cNvPr id="36" name="Straight Connector 35"/>
            <p:cNvCxnSpPr/>
            <p:nvPr/>
          </p:nvCxnSpPr>
          <p:spPr>
            <a:xfrm>
              <a:off x="1948345" y="1176706"/>
              <a:ext cx="0" cy="532388"/>
            </a:xfrm>
            <a:prstGeom prst="line">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191789" y="1576667"/>
              <a:ext cx="3450021" cy="20691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b="1" dirty="0">
                <a:solidFill>
                  <a:schemeClr val="tx1"/>
                </a:solidFill>
              </a:endParaRPr>
            </a:p>
          </p:txBody>
        </p:sp>
        <p:sp>
          <p:nvSpPr>
            <p:cNvPr id="39" name="TextBox 38"/>
            <p:cNvSpPr txBox="1"/>
            <p:nvPr/>
          </p:nvSpPr>
          <p:spPr>
            <a:xfrm>
              <a:off x="112973" y="1627641"/>
              <a:ext cx="3528837" cy="1754326"/>
            </a:xfrm>
            <a:prstGeom prst="rect">
              <a:avLst/>
            </a:prstGeom>
            <a:noFill/>
          </p:spPr>
          <p:txBody>
            <a:bodyPr wrap="square" rtlCol="0">
              <a:spAutoFit/>
            </a:bodyPr>
            <a:lstStyle/>
            <a:p>
              <a:pPr algn="ctr"/>
              <a:r>
                <a:rPr lang="en-US" b="1" u="sng" dirty="0"/>
                <a:t>Aim1: Preparation for Clinical Trial </a:t>
              </a:r>
            </a:p>
            <a:p>
              <a:pPr algn="ctr"/>
              <a:r>
                <a:rPr lang="en-US" b="1" dirty="0"/>
                <a:t>Week 1 – Week 3 </a:t>
              </a:r>
            </a:p>
            <a:p>
              <a:pPr algn="ctr"/>
              <a:r>
                <a:rPr lang="en-US" dirty="0"/>
                <a:t>Simplify medication regimens to a single APD (and an Antidepressant, as indicated)</a:t>
              </a:r>
            </a:p>
            <a:p>
              <a:pPr algn="ctr"/>
              <a:r>
                <a:rPr lang="en-US" b="1" i="1" dirty="0"/>
                <a:t>(n=320)</a:t>
              </a:r>
            </a:p>
          </p:txBody>
        </p:sp>
        <p:sp>
          <p:nvSpPr>
            <p:cNvPr id="51" name="Rounded Rectangle 50"/>
            <p:cNvSpPr/>
            <p:nvPr/>
          </p:nvSpPr>
          <p:spPr>
            <a:xfrm>
              <a:off x="3812709" y="1555641"/>
              <a:ext cx="3778388" cy="20901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b="1" dirty="0">
                <a:solidFill>
                  <a:schemeClr val="tx1"/>
                </a:solidFill>
              </a:endParaRPr>
            </a:p>
          </p:txBody>
        </p:sp>
        <p:sp>
          <p:nvSpPr>
            <p:cNvPr id="52" name="TextBox 51"/>
            <p:cNvSpPr txBox="1"/>
            <p:nvPr/>
          </p:nvSpPr>
          <p:spPr>
            <a:xfrm>
              <a:off x="3773308" y="1614498"/>
              <a:ext cx="3841438" cy="2031325"/>
            </a:xfrm>
            <a:prstGeom prst="rect">
              <a:avLst/>
            </a:prstGeom>
            <a:noFill/>
          </p:spPr>
          <p:txBody>
            <a:bodyPr wrap="square" rtlCol="0">
              <a:spAutoFit/>
            </a:bodyPr>
            <a:lstStyle/>
            <a:p>
              <a:pPr algn="ctr"/>
              <a:r>
                <a:rPr lang="en-US" b="1" u="sng" dirty="0"/>
                <a:t>Aim2: Cross-Titration of Biotype 1 and Biotype 2 to Clozapine or Risperidone</a:t>
              </a:r>
            </a:p>
            <a:p>
              <a:pPr algn="ctr"/>
              <a:r>
                <a:rPr lang="en-US" b="1" dirty="0"/>
                <a:t>Week 4 – Week 9 </a:t>
              </a:r>
            </a:p>
            <a:p>
              <a:pPr algn="ctr"/>
              <a:r>
                <a:rPr lang="en-US" dirty="0"/>
                <a:t>• Double-blinded cross-titration from previous APD to Clozapine (up to 500mg/day) or Risperidone (up to 6 mg/day)</a:t>
              </a:r>
            </a:p>
          </p:txBody>
        </p:sp>
        <p:cxnSp>
          <p:nvCxnSpPr>
            <p:cNvPr id="53" name="Straight Connector 52"/>
            <p:cNvCxnSpPr/>
            <p:nvPr/>
          </p:nvCxnSpPr>
          <p:spPr>
            <a:xfrm>
              <a:off x="3467456" y="2483761"/>
              <a:ext cx="548640" cy="0"/>
            </a:xfrm>
            <a:prstGeom prst="line">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7777858" y="1587173"/>
              <a:ext cx="3450021" cy="20586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b="1" dirty="0">
                <a:solidFill>
                  <a:schemeClr val="tx1"/>
                </a:solidFill>
              </a:endParaRPr>
            </a:p>
          </p:txBody>
        </p:sp>
        <p:sp>
          <p:nvSpPr>
            <p:cNvPr id="55" name="TextBox 54"/>
            <p:cNvSpPr txBox="1"/>
            <p:nvPr/>
          </p:nvSpPr>
          <p:spPr>
            <a:xfrm>
              <a:off x="7754223" y="1614498"/>
              <a:ext cx="3528837" cy="1754326"/>
            </a:xfrm>
            <a:prstGeom prst="rect">
              <a:avLst/>
            </a:prstGeom>
            <a:noFill/>
          </p:spPr>
          <p:txBody>
            <a:bodyPr wrap="square" rtlCol="0">
              <a:spAutoFit/>
            </a:bodyPr>
            <a:lstStyle/>
            <a:p>
              <a:pPr algn="ctr"/>
              <a:r>
                <a:rPr lang="en-US" b="1" u="sng" dirty="0"/>
                <a:t>Aim3: Contrasting Clozapine and Risperidone Outcomes</a:t>
              </a:r>
            </a:p>
            <a:p>
              <a:pPr algn="ctr"/>
              <a:r>
                <a:rPr lang="en-US" b="1" dirty="0"/>
                <a:t>Week 10 – Week 18 </a:t>
              </a:r>
            </a:p>
            <a:p>
              <a:pPr algn="ctr"/>
              <a:r>
                <a:rPr lang="en-US" dirty="0"/>
                <a:t>‘Stable treatment’ with Clozapine or Risperidone </a:t>
              </a:r>
            </a:p>
            <a:p>
              <a:pPr algn="ctr"/>
              <a:r>
                <a:rPr lang="en-US" b="1" i="1" dirty="0"/>
                <a:t>(n=160, 40 Completers/group) </a:t>
              </a:r>
            </a:p>
          </p:txBody>
        </p:sp>
        <p:cxnSp>
          <p:nvCxnSpPr>
            <p:cNvPr id="56" name="Straight Connector 55"/>
            <p:cNvCxnSpPr/>
            <p:nvPr/>
          </p:nvCxnSpPr>
          <p:spPr>
            <a:xfrm>
              <a:off x="7435228" y="2510033"/>
              <a:ext cx="548640" cy="0"/>
            </a:xfrm>
            <a:prstGeom prst="line">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725996" y="4911821"/>
              <a:ext cx="7625170" cy="584775"/>
            </a:xfrm>
            <a:prstGeom prst="rect">
              <a:avLst/>
            </a:prstGeom>
            <a:solidFill>
              <a:schemeClr val="bg1"/>
            </a:solidFill>
            <a:ln w="25400">
              <a:solidFill>
                <a:schemeClr val="tx1"/>
              </a:solidFill>
            </a:ln>
          </p:spPr>
          <p:txBody>
            <a:bodyPr wrap="square" rtlCol="0">
              <a:spAutoFit/>
            </a:bodyPr>
            <a:lstStyle/>
            <a:p>
              <a:pPr algn="ctr"/>
              <a:r>
                <a:rPr lang="en-US" sz="1600" b="1" u="sng" dirty="0">
                  <a:cs typeface="Arial"/>
                </a:rPr>
                <a:t>Clinical Outcome Assessments: </a:t>
              </a:r>
            </a:p>
            <a:p>
              <a:pPr algn="ctr"/>
              <a:r>
                <a:rPr lang="en-US" sz="1600" b="1" dirty="0">
                  <a:cs typeface="Arial"/>
                </a:rPr>
                <a:t>PANSS, CGI, MADRS, YMRS </a:t>
              </a:r>
              <a:r>
                <a:rPr lang="en-US" sz="1600" b="1" i="1" dirty="0">
                  <a:cs typeface="Arial"/>
                </a:rPr>
                <a:t>[Weeks 4 – 18, bi-weekly]</a:t>
              </a:r>
              <a:endParaRPr lang="en-US" sz="1600" b="1" i="1" dirty="0">
                <a:solidFill>
                  <a:srgbClr val="FF0000"/>
                </a:solidFill>
                <a:cs typeface="Arial"/>
              </a:endParaRPr>
            </a:p>
          </p:txBody>
        </p:sp>
        <p:sp>
          <p:nvSpPr>
            <p:cNvPr id="58" name="TextBox 57"/>
            <p:cNvSpPr txBox="1"/>
            <p:nvPr/>
          </p:nvSpPr>
          <p:spPr>
            <a:xfrm>
              <a:off x="3717330" y="3771441"/>
              <a:ext cx="7633836" cy="1077218"/>
            </a:xfrm>
            <a:prstGeom prst="rect">
              <a:avLst/>
            </a:prstGeom>
            <a:solidFill>
              <a:schemeClr val="bg1"/>
            </a:solidFill>
            <a:ln w="25400">
              <a:solidFill>
                <a:schemeClr val="tx1"/>
              </a:solidFill>
            </a:ln>
          </p:spPr>
          <p:txBody>
            <a:bodyPr wrap="square" rtlCol="0">
              <a:spAutoFit/>
            </a:bodyPr>
            <a:lstStyle/>
            <a:p>
              <a:pPr algn="ctr"/>
              <a:r>
                <a:rPr lang="en-US" sz="1600" b="1" u="sng" dirty="0">
                  <a:cs typeface="Arial"/>
                </a:rPr>
                <a:t>Safety Monitoring: </a:t>
              </a:r>
            </a:p>
            <a:p>
              <a:pPr algn="ctr"/>
              <a:r>
                <a:rPr lang="en-US" sz="1600" b="1" dirty="0">
                  <a:cs typeface="Arial"/>
                </a:rPr>
                <a:t>Physician Visits, Side Effect Scales, CBC &amp; diff </a:t>
              </a:r>
              <a:r>
                <a:rPr lang="en-US" sz="1600" b="1" i="1" dirty="0">
                  <a:cs typeface="Arial"/>
                </a:rPr>
                <a:t>[Weeks 4 – 18, weekly]</a:t>
              </a:r>
            </a:p>
            <a:p>
              <a:pPr algn="ctr"/>
              <a:r>
                <a:rPr lang="en-US" sz="1600" b="1" dirty="0">
                  <a:cs typeface="Arial"/>
                </a:rPr>
                <a:t>Medication Plasma Levels </a:t>
              </a:r>
              <a:r>
                <a:rPr lang="en-US" sz="1600" b="1" i="1" dirty="0">
                  <a:cs typeface="Arial"/>
                </a:rPr>
                <a:t>[Weeks 6 – 18, bi-weekly]</a:t>
              </a:r>
            </a:p>
            <a:p>
              <a:pPr algn="ctr"/>
              <a:r>
                <a:rPr lang="en-US" sz="1600" b="1" dirty="0">
                  <a:cs typeface="Arial"/>
                </a:rPr>
                <a:t>Comprehensive blood tests (CMP, Lipid Panel), EKG </a:t>
              </a:r>
              <a:r>
                <a:rPr lang="en-US" sz="1600" b="1" i="1" dirty="0">
                  <a:cs typeface="Arial"/>
                </a:rPr>
                <a:t>[Weeks 4 – 18, every 4 weeks]</a:t>
              </a:r>
            </a:p>
          </p:txBody>
        </p:sp>
        <p:sp>
          <p:nvSpPr>
            <p:cNvPr id="59" name="TextBox 58"/>
            <p:cNvSpPr txBox="1"/>
            <p:nvPr/>
          </p:nvSpPr>
          <p:spPr>
            <a:xfrm>
              <a:off x="3728619" y="5576616"/>
              <a:ext cx="7625170" cy="830997"/>
            </a:xfrm>
            <a:prstGeom prst="rect">
              <a:avLst/>
            </a:prstGeom>
            <a:solidFill>
              <a:schemeClr val="bg1"/>
            </a:solidFill>
            <a:ln w="25400">
              <a:solidFill>
                <a:schemeClr val="tx1"/>
              </a:solidFill>
            </a:ln>
          </p:spPr>
          <p:txBody>
            <a:bodyPr wrap="square" rtlCol="0">
              <a:spAutoFit/>
            </a:bodyPr>
            <a:lstStyle/>
            <a:p>
              <a:pPr algn="ctr"/>
              <a:r>
                <a:rPr lang="en-US" sz="1600" b="1" u="sng" dirty="0">
                  <a:cs typeface="Arial"/>
                </a:rPr>
                <a:t>Biomarker Outcome Assessments: </a:t>
              </a:r>
            </a:p>
            <a:p>
              <a:pPr algn="ctr"/>
              <a:r>
                <a:rPr lang="en-US" sz="1600" b="1" dirty="0">
                  <a:cs typeface="Arial"/>
                </a:rPr>
                <a:t>EEG (Intrinsic Activity, ERP, Steady State); Cognition (BAC, </a:t>
              </a:r>
              <a:r>
                <a:rPr lang="en-US" sz="1600" b="1" dirty="0" err="1">
                  <a:cs typeface="Arial"/>
                </a:rPr>
                <a:t>Antisaccades</a:t>
              </a:r>
              <a:r>
                <a:rPr lang="en-US" sz="1600" b="1" dirty="0">
                  <a:cs typeface="Arial"/>
                </a:rPr>
                <a:t>)</a:t>
              </a:r>
            </a:p>
            <a:p>
              <a:pPr algn="ctr"/>
              <a:r>
                <a:rPr lang="en-US" sz="1600" b="1" i="1" dirty="0">
                  <a:cs typeface="Arial"/>
                </a:rPr>
                <a:t>[Weeks 4, 10, 12, 14, 16, 18]</a:t>
              </a:r>
            </a:p>
          </p:txBody>
        </p:sp>
      </p:grpSp>
    </p:spTree>
    <p:extLst>
      <p:ext uri="{BB962C8B-B14F-4D97-AF65-F5344CB8AC3E}">
        <p14:creationId xmlns:p14="http://schemas.microsoft.com/office/powerpoint/2010/main" val="2696600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1100</Words>
  <Application>Microsoft Office PowerPoint</Application>
  <PresentationFormat>Widescreen</PresentationFormat>
  <Paragraphs>138</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 Antipsychotic Response to Clozapine in B-SNIP Biotype-1 (The CLOZAPINE study )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Matcheri Keshavan</dc:creator>
  <cp:lastModifiedBy>Keshavan,Matcheri  (HMFP - Psychiatry)</cp:lastModifiedBy>
  <cp:revision>8</cp:revision>
  <dcterms:created xsi:type="dcterms:W3CDTF">2022-01-03T20:50:33Z</dcterms:created>
  <dcterms:modified xsi:type="dcterms:W3CDTF">2022-07-08T01:19:22Z</dcterms:modified>
</cp:coreProperties>
</file>